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61" r:id="rId2"/>
    <p:sldId id="283" r:id="rId3"/>
    <p:sldId id="268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35" r:id="rId18"/>
    <p:sldId id="333" r:id="rId19"/>
    <p:sldId id="334" r:id="rId20"/>
    <p:sldId id="276" r:id="rId21"/>
  </p:sldIdLst>
  <p:sldSz cx="9144000" cy="5715000" type="screen16x10"/>
  <p:notesSz cx="6797675" cy="9926638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19" autoAdjust="0"/>
    <p:restoredTop sz="94660"/>
  </p:normalViewPr>
  <p:slideViewPr>
    <p:cSldViewPr showGuides="1">
      <p:cViewPr varScale="1">
        <p:scale>
          <a:sx n="85" d="100"/>
          <a:sy n="85" d="100"/>
        </p:scale>
        <p:origin x="-1098" y="-78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749C12-3039-4EE3-A6DE-F54CDB3C6604}" type="datetimeFigureOut">
              <a:rPr lang="zh-CN" altLang="en-US" smtClean="0"/>
              <a:pPr/>
              <a:t>2015/12/1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B57FE1-7C7A-40F3-A48C-73B41D15EF7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126BE1-796D-44D6-ACE6-CEBE545665FC}" type="datetimeFigureOut">
              <a:rPr lang="zh-CN" altLang="en-US" smtClean="0"/>
              <a:pPr/>
              <a:t>2015/12/1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44538"/>
            <a:ext cx="59563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84DAF8-6527-4D95-86C5-CDC6FBFBB8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DB271A-16DF-48E0-BC74-A715703F0487}" type="slidenum">
              <a:rPr lang="en-US" altLang="zh-CN"/>
              <a:pPr/>
              <a:t>1</a:t>
            </a:fld>
            <a:endParaRPr lang="en-US" altLang="zh-CN"/>
          </a:p>
        </p:txBody>
      </p:sp>
      <p:sp>
        <p:nvSpPr>
          <p:cNvPr id="388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744538"/>
            <a:ext cx="5956300" cy="3722687"/>
          </a:xfrm>
          <a:ln/>
        </p:spPr>
      </p:sp>
      <p:sp>
        <p:nvSpPr>
          <p:cNvPr id="388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65" y="4714655"/>
            <a:ext cx="5438748" cy="4466756"/>
          </a:xfrm>
        </p:spPr>
        <p:txBody>
          <a:bodyPr lIns="91482" tIns="45741" rIns="91482" bIns="45741"/>
          <a:lstStyle/>
          <a:p>
            <a:endParaRPr lang="zh-CN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03C4-C5A9-4C0C-9B5D-0110D0690623}" type="datetimeFigureOut">
              <a:rPr lang="zh-CN" altLang="en-US" smtClean="0"/>
              <a:pPr/>
              <a:t>2015/12/1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1F80-D908-41C8-8275-BD8E161A5B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03C4-C5A9-4C0C-9B5D-0110D0690623}" type="datetimeFigureOut">
              <a:rPr lang="zh-CN" altLang="en-US" smtClean="0"/>
              <a:pPr/>
              <a:t>2015/12/1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1F80-D908-41C8-8275-BD8E161A5B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03C4-C5A9-4C0C-9B5D-0110D0690623}" type="datetimeFigureOut">
              <a:rPr lang="zh-CN" altLang="en-US" smtClean="0"/>
              <a:pPr/>
              <a:t>2015/12/1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1F80-D908-41C8-8275-BD8E161A5B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03C4-C5A9-4C0C-9B5D-0110D0690623}" type="datetimeFigureOut">
              <a:rPr lang="zh-CN" altLang="en-US" smtClean="0"/>
              <a:pPr/>
              <a:t>2015/12/1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1F80-D908-41C8-8275-BD8E161A5B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03C4-C5A9-4C0C-9B5D-0110D0690623}" type="datetimeFigureOut">
              <a:rPr lang="zh-CN" altLang="en-US" smtClean="0"/>
              <a:pPr/>
              <a:t>2015/12/1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1F80-D908-41C8-8275-BD8E161A5B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03C4-C5A9-4C0C-9B5D-0110D0690623}" type="datetimeFigureOut">
              <a:rPr lang="zh-CN" altLang="en-US" smtClean="0"/>
              <a:pPr/>
              <a:t>2015/12/1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1F80-D908-41C8-8275-BD8E161A5B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03C4-C5A9-4C0C-9B5D-0110D0690623}" type="datetimeFigureOut">
              <a:rPr lang="zh-CN" altLang="en-US" smtClean="0"/>
              <a:pPr/>
              <a:t>2015/12/1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1F80-D908-41C8-8275-BD8E161A5B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03C4-C5A9-4C0C-9B5D-0110D0690623}" type="datetimeFigureOut">
              <a:rPr lang="zh-CN" altLang="en-US" smtClean="0"/>
              <a:pPr/>
              <a:t>2015/12/1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1F80-D908-41C8-8275-BD8E161A5B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03C4-C5A9-4C0C-9B5D-0110D0690623}" type="datetimeFigureOut">
              <a:rPr lang="zh-CN" altLang="en-US" smtClean="0"/>
              <a:pPr/>
              <a:t>2015/12/1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1F80-D908-41C8-8275-BD8E161A5B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03C4-C5A9-4C0C-9B5D-0110D0690623}" type="datetimeFigureOut">
              <a:rPr lang="zh-CN" altLang="en-US" smtClean="0"/>
              <a:pPr/>
              <a:t>2015/12/1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1F80-D908-41C8-8275-BD8E161A5B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03C4-C5A9-4C0C-9B5D-0110D0690623}" type="datetimeFigureOut">
              <a:rPr lang="zh-CN" altLang="en-US" smtClean="0"/>
              <a:pPr/>
              <a:t>2015/12/1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1F80-D908-41C8-8275-BD8E161A5B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780950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2431300" y="5121867"/>
            <a:ext cx="2133285" cy="397007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756067" y="5121867"/>
            <a:ext cx="2895172" cy="397007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7875087" y="5121867"/>
            <a:ext cx="689070" cy="397007"/>
          </a:xfrm>
        </p:spPr>
        <p:txBody>
          <a:bodyPr/>
          <a:lstStyle>
            <a:lvl1pPr>
              <a:defRPr/>
            </a:lvl1pPr>
          </a:lstStyle>
          <a:p>
            <a:fld id="{A1C3B3F4-079B-4273-B931-DA41902CD84D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703C4-C5A9-4C0C-9B5D-0110D0690623}" type="datetimeFigureOut">
              <a:rPr lang="zh-CN" altLang="en-US" smtClean="0"/>
              <a:pPr/>
              <a:t>2015/12/1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01F80-D908-41C8-8275-BD8E161A5B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6" name="Rectangle 4"/>
          <p:cNvSpPr>
            <a:spLocks noChangeArrowheads="1"/>
          </p:cNvSpPr>
          <p:nvPr/>
        </p:nvSpPr>
        <p:spPr bwMode="auto">
          <a:xfrm>
            <a:off x="1" y="2240311"/>
            <a:ext cx="9144000" cy="862621"/>
          </a:xfrm>
          <a:prstGeom prst="rect">
            <a:avLst/>
          </a:prstGeom>
          <a:solidFill>
            <a:srgbClr val="491B6D">
              <a:alpha val="90588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lIns="79459" tIns="39733" rIns="79459" bIns="39733" anchor="ctr"/>
          <a:lstStyle/>
          <a:p>
            <a:pPr algn="ctr" defTabSz="913989"/>
            <a:r>
              <a:rPr lang="zh-CN" altLang="en-US" sz="2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itchFamily="2" charset="-122"/>
                <a:ea typeface="华文新魏" pitchFamily="2" charset="-122"/>
              </a:rPr>
              <a:t>融资融券业务管理办法、交易所细则等法规</a:t>
            </a:r>
            <a:endParaRPr lang="en-US" altLang="zh-CN" sz="2600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itchFamily="2" charset="-122"/>
              <a:ea typeface="华文新魏" pitchFamily="2" charset="-122"/>
            </a:endParaRPr>
          </a:p>
          <a:p>
            <a:pPr algn="ctr" defTabSz="913989"/>
            <a:r>
              <a:rPr lang="zh-CN" altLang="en-US" sz="2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itchFamily="2" charset="-122"/>
                <a:ea typeface="华文新魏" pitchFamily="2" charset="-122"/>
              </a:rPr>
              <a:t>修订内容解读</a:t>
            </a:r>
          </a:p>
        </p:txBody>
      </p:sp>
      <p:sp>
        <p:nvSpPr>
          <p:cNvPr id="387077" name="Text Box 5"/>
          <p:cNvSpPr txBox="1">
            <a:spLocks noChangeArrowheads="1"/>
          </p:cNvSpPr>
          <p:nvPr/>
        </p:nvSpPr>
        <p:spPr bwMode="auto">
          <a:xfrm>
            <a:off x="2214546" y="4316999"/>
            <a:ext cx="4776981" cy="772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9471" tIns="39738" rIns="79471" bIns="3973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光大证券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·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信用业务管理总部</a:t>
            </a:r>
            <a:endParaRPr lang="en-US" altLang="zh-CN" b="1" dirty="0" smtClean="0">
              <a:latin typeface="楷体" pitchFamily="49" charset="-122"/>
              <a:ea typeface="楷体" pitchFamily="49" charset="-122"/>
            </a:endParaRPr>
          </a:p>
          <a:p>
            <a:pPr algn="ctr">
              <a:spcBef>
                <a:spcPct val="50000"/>
              </a:spcBef>
            </a:pP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2015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年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12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月</a:t>
            </a:r>
            <a:endParaRPr lang="en-US" altLang="zh-CN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6" name="Picture 27" descr="logocom新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994742" y="1057300"/>
            <a:ext cx="3154519" cy="668923"/>
          </a:xfrm>
          <a:prstGeom prst="rect">
            <a:avLst/>
          </a:prstGeom>
          <a:noFill/>
        </p:spPr>
      </p:pic>
      <p:sp>
        <p:nvSpPr>
          <p:cNvPr id="8" name="文本框 80"/>
          <p:cNvSpPr txBox="1"/>
          <p:nvPr/>
        </p:nvSpPr>
        <p:spPr>
          <a:xfrm>
            <a:off x="2816164" y="3455050"/>
            <a:ext cx="37000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rPr>
              <a:t>★融资融券业务投资者教育活动材料★</a:t>
            </a:r>
            <a:endParaRPr lang="en-US" altLang="zh-CN" sz="1600" b="1" dirty="0" smtClean="0">
              <a:solidFill>
                <a:srgbClr val="660066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8170641" y="5410873"/>
            <a:ext cx="527848" cy="318602"/>
            <a:chOff x="9868845" y="-64101"/>
            <a:chExt cx="826630" cy="571159"/>
          </a:xfrm>
          <a:solidFill>
            <a:srgbClr val="491B6D"/>
          </a:solidFill>
        </p:grpSpPr>
        <p:sp>
          <p:nvSpPr>
            <p:cNvPr id="18" name="矩形 17"/>
            <p:cNvSpPr/>
            <p:nvPr/>
          </p:nvSpPr>
          <p:spPr>
            <a:xfrm>
              <a:off x="9868845" y="-64101"/>
              <a:ext cx="826630" cy="5492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/>
            </a:p>
          </p:txBody>
        </p:sp>
        <p:sp>
          <p:nvSpPr>
            <p:cNvPr id="19" name="文本框 3"/>
            <p:cNvSpPr txBox="1">
              <a:spLocks noChangeArrowheads="1"/>
            </p:cNvSpPr>
            <p:nvPr/>
          </p:nvSpPr>
          <p:spPr bwMode="auto">
            <a:xfrm>
              <a:off x="9989120" y="10481"/>
              <a:ext cx="586076" cy="4965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971550" y="1059626"/>
            <a:ext cx="742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b="1" dirty="0" smtClean="0">
              <a:latin typeface="楷体" pitchFamily="49" charset="-122"/>
              <a:ea typeface="楷体" pitchFamily="49" charset="-122"/>
            </a:endParaRPr>
          </a:p>
          <a:p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40512" y="1307872"/>
            <a:ext cx="8640000" cy="32778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88211A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证监会</a:t>
            </a:r>
            <a:endParaRPr lang="en-US" altLang="zh-CN" b="1" dirty="0" smtClean="0">
              <a:solidFill>
                <a:srgbClr val="88211A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2015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年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7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月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证券公司融资融券业务管理办法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（以下简称“管理办法”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88211A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交易所</a:t>
            </a:r>
            <a:endParaRPr lang="en-US" altLang="zh-CN" b="1" dirty="0" smtClean="0">
              <a:solidFill>
                <a:srgbClr val="88211A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2015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年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7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月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上海证券交易所融资融券交易实施细则（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2015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年修订）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（以下简称“交易细则”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)</a:t>
            </a:r>
          </a:p>
          <a:p>
            <a:pPr lvl="1"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2015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年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7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月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深圳证券交易所融资融券交易实施细则（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2015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年修订）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88211A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证券业协会</a:t>
            </a:r>
            <a:endParaRPr lang="en-US" altLang="zh-CN" b="1" dirty="0" smtClean="0">
              <a:solidFill>
                <a:srgbClr val="88211A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2015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年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7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月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融资融券合同及风险揭示书必备条款（征求意见稿）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</a:p>
          <a:p>
            <a:pPr>
              <a:lnSpc>
                <a:spcPct val="150000"/>
              </a:lnSpc>
            </a:pP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 此外，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2015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年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8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月、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11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月，沪深交易所针对融券归还规则、融资保证金比例作了二次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专项规则修订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。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0" y="340368"/>
            <a:ext cx="9180512" cy="586375"/>
            <a:chOff x="0" y="340368"/>
            <a:chExt cx="9180512" cy="586375"/>
          </a:xfrm>
        </p:grpSpPr>
        <p:grpSp>
          <p:nvGrpSpPr>
            <p:cNvPr id="10" name="组合 9"/>
            <p:cNvGrpSpPr/>
            <p:nvPr/>
          </p:nvGrpSpPr>
          <p:grpSpPr>
            <a:xfrm>
              <a:off x="0" y="340368"/>
              <a:ext cx="9144000" cy="586375"/>
              <a:chOff x="0" y="340368"/>
              <a:chExt cx="9144000" cy="586375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359522"/>
                <a:ext cx="9144000" cy="55376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0" y="355243"/>
                <a:ext cx="171450" cy="571500"/>
              </a:xfrm>
              <a:prstGeom prst="rect">
                <a:avLst/>
              </a:prstGeom>
              <a:solidFill>
                <a:srgbClr val="491B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文本框 80"/>
              <p:cNvSpPr txBox="1"/>
              <p:nvPr/>
            </p:nvSpPr>
            <p:spPr>
              <a:xfrm>
                <a:off x="240578" y="340368"/>
                <a:ext cx="3021981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 smtClean="0">
                    <a:latin typeface="楷体" pitchFamily="49" charset="-122"/>
                    <a:ea typeface="楷体" pitchFamily="49" charset="-122"/>
                  </a:rPr>
                  <a:t>近期主要法规修订情况</a:t>
                </a:r>
                <a:endParaRPr lang="en-US" altLang="zh-CN" sz="2200" b="1" dirty="0" smtClean="0">
                  <a:latin typeface="楷体" pitchFamily="49" charset="-122"/>
                  <a:ea typeface="楷体" pitchFamily="49" charset="-122"/>
                </a:endParaRPr>
              </a:p>
            </p:txBody>
          </p:sp>
        </p:grpSp>
        <p:sp>
          <p:nvSpPr>
            <p:cNvPr id="11" name="文本框 80"/>
            <p:cNvSpPr txBox="1"/>
            <p:nvPr/>
          </p:nvSpPr>
          <p:spPr>
            <a:xfrm>
              <a:off x="5480460" y="553244"/>
              <a:ext cx="37000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rgbClr val="660066"/>
                  </a:solidFill>
                  <a:latin typeface="楷体" pitchFamily="49" charset="-122"/>
                  <a:ea typeface="楷体" pitchFamily="49" charset="-122"/>
                </a:rPr>
                <a:t>★融资融券业务投资者教育活动材料★</a:t>
              </a:r>
              <a:endParaRPr lang="en-US" altLang="zh-CN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8170641" y="5410873"/>
            <a:ext cx="527848" cy="318602"/>
            <a:chOff x="9868845" y="-64101"/>
            <a:chExt cx="826630" cy="571159"/>
          </a:xfrm>
          <a:solidFill>
            <a:srgbClr val="491B6D"/>
          </a:solidFill>
        </p:grpSpPr>
        <p:sp>
          <p:nvSpPr>
            <p:cNvPr id="18" name="矩形 17"/>
            <p:cNvSpPr/>
            <p:nvPr/>
          </p:nvSpPr>
          <p:spPr>
            <a:xfrm>
              <a:off x="9868845" y="-64101"/>
              <a:ext cx="826630" cy="5492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/>
            </a:p>
          </p:txBody>
        </p:sp>
        <p:sp>
          <p:nvSpPr>
            <p:cNvPr id="19" name="文本框 3"/>
            <p:cNvSpPr txBox="1">
              <a:spLocks noChangeArrowheads="1"/>
            </p:cNvSpPr>
            <p:nvPr/>
          </p:nvSpPr>
          <p:spPr bwMode="auto">
            <a:xfrm>
              <a:off x="9989120" y="10481"/>
              <a:ext cx="586076" cy="4965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971550" y="1059626"/>
            <a:ext cx="742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b="1" dirty="0" smtClean="0">
              <a:latin typeface="楷体" pitchFamily="49" charset="-122"/>
              <a:ea typeface="楷体" pitchFamily="49" charset="-122"/>
            </a:endParaRPr>
          </a:p>
          <a:p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66956" y="2902105"/>
            <a:ext cx="7920000" cy="203132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2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、新条文：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管理办法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第十二条、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交易细则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第六条：</a:t>
            </a:r>
            <a:endParaRPr lang="en-US" altLang="zh-CN" sz="1400" b="1" u="sng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“对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从事证券交易时间不足半年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、缺乏风险承担能力、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最近</a:t>
            </a:r>
            <a:r>
              <a:rPr lang="en-US" altLang="zh-CN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20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个交易日日均证券类资产低于</a:t>
            </a:r>
            <a:r>
              <a:rPr lang="en-US" altLang="zh-CN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50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万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或者有重大违约记录的客户、以及本公司股东、关联人，会员不得为其开立信用账户。”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专业机构投资者参与融资融券业务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不受“从事证券交易时间满半年”和“最近</a:t>
            </a:r>
            <a:r>
              <a:rPr lang="en-US" altLang="zh-CN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20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个交易日的日均证券类资产低于</a:t>
            </a:r>
            <a:r>
              <a:rPr lang="en-US" altLang="zh-CN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50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万元”约束。</a:t>
            </a:r>
            <a:endParaRPr lang="en-US" altLang="zh-CN" sz="1400" b="1" dirty="0" smtClean="0">
              <a:solidFill>
                <a:srgbClr val="660066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340368"/>
            <a:ext cx="9180512" cy="586375"/>
            <a:chOff x="0" y="340368"/>
            <a:chExt cx="9180512" cy="586375"/>
          </a:xfrm>
        </p:grpSpPr>
        <p:grpSp>
          <p:nvGrpSpPr>
            <p:cNvPr id="17" name="组合 9"/>
            <p:cNvGrpSpPr/>
            <p:nvPr/>
          </p:nvGrpSpPr>
          <p:grpSpPr>
            <a:xfrm>
              <a:off x="0" y="340368"/>
              <a:ext cx="9144000" cy="586375"/>
              <a:chOff x="0" y="340368"/>
              <a:chExt cx="9144000" cy="586375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0" y="359522"/>
                <a:ext cx="9144000" cy="55376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0" y="355243"/>
                <a:ext cx="171450" cy="571500"/>
              </a:xfrm>
              <a:prstGeom prst="rect">
                <a:avLst/>
              </a:prstGeom>
              <a:solidFill>
                <a:srgbClr val="491B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80"/>
              <p:cNvSpPr txBox="1"/>
              <p:nvPr/>
            </p:nvSpPr>
            <p:spPr>
              <a:xfrm>
                <a:off x="240578" y="340368"/>
                <a:ext cx="2600392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 smtClean="0">
                    <a:latin typeface="楷体" pitchFamily="49" charset="-122"/>
                    <a:ea typeface="楷体" pitchFamily="49" charset="-122"/>
                  </a:rPr>
                  <a:t>一、开户条件</a:t>
                </a:r>
                <a:r>
                  <a:rPr lang="en-US" altLang="zh-CN" sz="2200" b="1" dirty="0" smtClean="0">
                    <a:latin typeface="楷体" pitchFamily="49" charset="-122"/>
                    <a:ea typeface="楷体" pitchFamily="49" charset="-122"/>
                  </a:rPr>
                  <a:t>(1/2)</a:t>
                </a:r>
              </a:p>
            </p:txBody>
          </p:sp>
        </p:grpSp>
        <p:sp>
          <p:nvSpPr>
            <p:cNvPr id="22" name="文本框 80"/>
            <p:cNvSpPr txBox="1"/>
            <p:nvPr/>
          </p:nvSpPr>
          <p:spPr>
            <a:xfrm>
              <a:off x="5480460" y="553244"/>
              <a:ext cx="37000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rgbClr val="660066"/>
                  </a:solidFill>
                  <a:latin typeface="楷体" pitchFamily="49" charset="-122"/>
                  <a:ea typeface="楷体" pitchFamily="49" charset="-122"/>
                </a:rPr>
                <a:t>★融资融券业务投资者教育活动材料★</a:t>
              </a:r>
              <a:endParaRPr lang="en-US" altLang="zh-CN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539552" y="1129308"/>
            <a:ext cx="7920000" cy="170816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1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、原条文：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 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管理办法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第十一条：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“对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在本公司及与本公司具有控制关系的其他证券公司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从事证券交易的时间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连续计算不足半年、交易结算资金未纳入第三方存管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、证券投资经验不足、缺乏风险承担能力或者有重大违约记录的客户，以及本公司的股东、关联人，证券公司不得向其融资、融券。”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8170641" y="5410873"/>
            <a:ext cx="527848" cy="318602"/>
            <a:chOff x="9868845" y="-64101"/>
            <a:chExt cx="826630" cy="571159"/>
          </a:xfrm>
          <a:solidFill>
            <a:srgbClr val="491B6D"/>
          </a:solidFill>
        </p:grpSpPr>
        <p:sp>
          <p:nvSpPr>
            <p:cNvPr id="18" name="矩形 17"/>
            <p:cNvSpPr/>
            <p:nvPr/>
          </p:nvSpPr>
          <p:spPr>
            <a:xfrm>
              <a:off x="9868845" y="-64101"/>
              <a:ext cx="826630" cy="5492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/>
            </a:p>
          </p:txBody>
        </p:sp>
        <p:sp>
          <p:nvSpPr>
            <p:cNvPr id="19" name="文本框 3"/>
            <p:cNvSpPr txBox="1">
              <a:spLocks noChangeArrowheads="1"/>
            </p:cNvSpPr>
            <p:nvPr/>
          </p:nvSpPr>
          <p:spPr bwMode="auto">
            <a:xfrm>
              <a:off x="9989120" y="10481"/>
              <a:ext cx="586076" cy="4965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971550" y="1059626"/>
            <a:ext cx="742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b="1" dirty="0" smtClean="0">
              <a:latin typeface="楷体" pitchFamily="49" charset="-122"/>
              <a:ea typeface="楷体" pitchFamily="49" charset="-122"/>
            </a:endParaRPr>
          </a:p>
          <a:p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3" name="组合 13"/>
          <p:cNvGrpSpPr/>
          <p:nvPr/>
        </p:nvGrpSpPr>
        <p:grpSpPr>
          <a:xfrm>
            <a:off x="0" y="340368"/>
            <a:ext cx="9180512" cy="586375"/>
            <a:chOff x="0" y="340368"/>
            <a:chExt cx="9180512" cy="586375"/>
          </a:xfrm>
        </p:grpSpPr>
        <p:grpSp>
          <p:nvGrpSpPr>
            <p:cNvPr id="4" name="组合 9"/>
            <p:cNvGrpSpPr/>
            <p:nvPr/>
          </p:nvGrpSpPr>
          <p:grpSpPr>
            <a:xfrm>
              <a:off x="0" y="340368"/>
              <a:ext cx="9144000" cy="586375"/>
              <a:chOff x="0" y="340368"/>
              <a:chExt cx="9144000" cy="586375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0" y="359522"/>
                <a:ext cx="9144000" cy="55376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0" y="355243"/>
                <a:ext cx="171450" cy="571500"/>
              </a:xfrm>
              <a:prstGeom prst="rect">
                <a:avLst/>
              </a:prstGeom>
              <a:solidFill>
                <a:srgbClr val="491B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80"/>
              <p:cNvSpPr txBox="1"/>
              <p:nvPr/>
            </p:nvSpPr>
            <p:spPr>
              <a:xfrm>
                <a:off x="240578" y="340368"/>
                <a:ext cx="2600392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 smtClean="0">
                    <a:latin typeface="楷体" pitchFamily="49" charset="-122"/>
                    <a:ea typeface="楷体" pitchFamily="49" charset="-122"/>
                  </a:rPr>
                  <a:t>一、开户条件</a:t>
                </a:r>
                <a:r>
                  <a:rPr lang="en-US" altLang="zh-CN" sz="2200" b="1" dirty="0" smtClean="0">
                    <a:latin typeface="楷体" pitchFamily="49" charset="-122"/>
                    <a:ea typeface="楷体" pitchFamily="49" charset="-122"/>
                  </a:rPr>
                  <a:t>(2/2)</a:t>
                </a:r>
              </a:p>
            </p:txBody>
          </p:sp>
        </p:grpSp>
        <p:sp>
          <p:nvSpPr>
            <p:cNvPr id="22" name="文本框 80"/>
            <p:cNvSpPr txBox="1"/>
            <p:nvPr/>
          </p:nvSpPr>
          <p:spPr>
            <a:xfrm>
              <a:off x="5480460" y="553244"/>
              <a:ext cx="37000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rgbClr val="660066"/>
                  </a:solidFill>
                  <a:latin typeface="楷体" pitchFamily="49" charset="-122"/>
                  <a:ea typeface="楷体" pitchFamily="49" charset="-122"/>
                </a:rPr>
                <a:t>★融资融券业务投资者教育活动材料★</a:t>
              </a:r>
              <a:endParaRPr lang="en-US" altLang="zh-CN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566956" y="1345332"/>
            <a:ext cx="7560000" cy="210826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3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、修订要点：</a:t>
            </a:r>
            <a:endParaRPr lang="en-US" altLang="zh-CN" sz="1400" b="1" u="sng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 indent="360000">
              <a:lnSpc>
                <a:spcPct val="150000"/>
              </a:lnSpc>
              <a:spcBef>
                <a:spcPts val="600"/>
              </a:spcBef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√交易时间：修订前为“在本公司及与本公司具有控制关系的其他证券公司”连续计算达到半年；修订后为“从事证券交易时间”达到半年。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 indent="360000"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√资产规模：新增“最近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20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个交易日日均证券类资产”不得低于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50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万；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 indent="360000"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√专业机构投资者，包括金融机构、金融机构管理的金融产品、私募管理人及其管理的产品等，不受交易时间及资产规模的限制。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8170641" y="5410873"/>
            <a:ext cx="527848" cy="318602"/>
            <a:chOff x="9868845" y="-64101"/>
            <a:chExt cx="826630" cy="571159"/>
          </a:xfrm>
          <a:solidFill>
            <a:srgbClr val="491B6D"/>
          </a:solidFill>
        </p:grpSpPr>
        <p:sp>
          <p:nvSpPr>
            <p:cNvPr id="18" name="矩形 17"/>
            <p:cNvSpPr/>
            <p:nvPr/>
          </p:nvSpPr>
          <p:spPr>
            <a:xfrm>
              <a:off x="9868845" y="-64101"/>
              <a:ext cx="826630" cy="5492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/>
            </a:p>
          </p:txBody>
        </p:sp>
        <p:sp>
          <p:nvSpPr>
            <p:cNvPr id="19" name="文本框 3"/>
            <p:cNvSpPr txBox="1">
              <a:spLocks noChangeArrowheads="1"/>
            </p:cNvSpPr>
            <p:nvPr/>
          </p:nvSpPr>
          <p:spPr bwMode="auto">
            <a:xfrm>
              <a:off x="9989120" y="10481"/>
              <a:ext cx="586076" cy="4965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971550" y="1059626"/>
            <a:ext cx="742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b="1" dirty="0" smtClean="0">
              <a:latin typeface="楷体" pitchFamily="49" charset="-122"/>
              <a:ea typeface="楷体" pitchFamily="49" charset="-122"/>
            </a:endParaRPr>
          </a:p>
          <a:p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66956" y="2785492"/>
            <a:ext cx="7920000" cy="235449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2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、新条文：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管理办法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第十四条、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交易细则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第十八条： </a:t>
            </a:r>
            <a:endParaRPr lang="en-US" altLang="zh-CN" sz="1400" b="1" u="sng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“会员与客户约定的融资、融券期限自客户实际使用资金或使用证券之日起计算，融资、融券期限最长不得超过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6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个月。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合约到期前，会员可以根据客户的申请为其办理展期，每次展期的期限不得超过</a:t>
            </a:r>
            <a:r>
              <a:rPr lang="en-US" altLang="zh-CN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6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个月。会员在为客户办理合约展期前，应当对客户的信用状况、负债情况、维持担保比例水平等进行评估。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”</a:t>
            </a:r>
          </a:p>
          <a:p>
            <a:pPr>
              <a:lnSpc>
                <a:spcPct val="150000"/>
              </a:lnSpc>
            </a:pP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</p:txBody>
      </p:sp>
      <p:grpSp>
        <p:nvGrpSpPr>
          <p:cNvPr id="3" name="组合 13"/>
          <p:cNvGrpSpPr/>
          <p:nvPr/>
        </p:nvGrpSpPr>
        <p:grpSpPr>
          <a:xfrm>
            <a:off x="0" y="340368"/>
            <a:ext cx="9180512" cy="586375"/>
            <a:chOff x="0" y="340368"/>
            <a:chExt cx="9180512" cy="586375"/>
          </a:xfrm>
        </p:grpSpPr>
        <p:grpSp>
          <p:nvGrpSpPr>
            <p:cNvPr id="4" name="组合 9"/>
            <p:cNvGrpSpPr/>
            <p:nvPr/>
          </p:nvGrpSpPr>
          <p:grpSpPr>
            <a:xfrm>
              <a:off x="0" y="340368"/>
              <a:ext cx="9144000" cy="586375"/>
              <a:chOff x="0" y="340368"/>
              <a:chExt cx="9144000" cy="586375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0" y="359522"/>
                <a:ext cx="9144000" cy="55376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0" y="355243"/>
                <a:ext cx="171450" cy="571500"/>
              </a:xfrm>
              <a:prstGeom prst="rect">
                <a:avLst/>
              </a:prstGeom>
              <a:solidFill>
                <a:srgbClr val="491B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80"/>
              <p:cNvSpPr txBox="1"/>
              <p:nvPr/>
            </p:nvSpPr>
            <p:spPr>
              <a:xfrm>
                <a:off x="240578" y="340368"/>
                <a:ext cx="2600392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 smtClean="0">
                    <a:latin typeface="楷体" pitchFamily="49" charset="-122"/>
                    <a:ea typeface="楷体" pitchFamily="49" charset="-122"/>
                  </a:rPr>
                  <a:t>二、合约展期</a:t>
                </a:r>
                <a:r>
                  <a:rPr lang="en-US" altLang="zh-CN" sz="2200" b="1" dirty="0" smtClean="0">
                    <a:latin typeface="楷体" pitchFamily="49" charset="-122"/>
                    <a:ea typeface="楷体" pitchFamily="49" charset="-122"/>
                  </a:rPr>
                  <a:t>(1/2)</a:t>
                </a:r>
              </a:p>
            </p:txBody>
          </p:sp>
        </p:grpSp>
        <p:sp>
          <p:nvSpPr>
            <p:cNvPr id="22" name="文本框 80"/>
            <p:cNvSpPr txBox="1"/>
            <p:nvPr/>
          </p:nvSpPr>
          <p:spPr>
            <a:xfrm>
              <a:off x="5480460" y="553244"/>
              <a:ext cx="37000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rgbClr val="660066"/>
                  </a:solidFill>
                  <a:latin typeface="楷体" pitchFamily="49" charset="-122"/>
                  <a:ea typeface="楷体" pitchFamily="49" charset="-122"/>
                </a:rPr>
                <a:t>★融资融券业务投资者教育活动材料★</a:t>
              </a:r>
              <a:endParaRPr lang="en-US" altLang="zh-CN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539552" y="1129308"/>
            <a:ext cx="7920000" cy="138499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1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、原条文：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 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管理办法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第十三条、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交易细则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第十七条：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“会员与客户约定的融资、融券期限自客户实际使用资金或使用证券之日起计算，融资、融券期限最长不得超过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6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个月。”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8170641" y="5410873"/>
            <a:ext cx="527848" cy="318602"/>
            <a:chOff x="9868845" y="-64101"/>
            <a:chExt cx="826630" cy="571159"/>
          </a:xfrm>
          <a:solidFill>
            <a:srgbClr val="491B6D"/>
          </a:solidFill>
        </p:grpSpPr>
        <p:sp>
          <p:nvSpPr>
            <p:cNvPr id="18" name="矩形 17"/>
            <p:cNvSpPr/>
            <p:nvPr/>
          </p:nvSpPr>
          <p:spPr>
            <a:xfrm>
              <a:off x="9868845" y="-64101"/>
              <a:ext cx="826630" cy="5492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/>
            </a:p>
          </p:txBody>
        </p:sp>
        <p:sp>
          <p:nvSpPr>
            <p:cNvPr id="19" name="文本框 3"/>
            <p:cNvSpPr txBox="1">
              <a:spLocks noChangeArrowheads="1"/>
            </p:cNvSpPr>
            <p:nvPr/>
          </p:nvSpPr>
          <p:spPr bwMode="auto">
            <a:xfrm>
              <a:off x="9989120" y="10481"/>
              <a:ext cx="586076" cy="4965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971550" y="1059626"/>
            <a:ext cx="742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b="1" dirty="0" smtClean="0">
              <a:latin typeface="楷体" pitchFamily="49" charset="-122"/>
              <a:ea typeface="楷体" pitchFamily="49" charset="-122"/>
            </a:endParaRPr>
          </a:p>
          <a:p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3" name="组合 13"/>
          <p:cNvGrpSpPr/>
          <p:nvPr/>
        </p:nvGrpSpPr>
        <p:grpSpPr>
          <a:xfrm>
            <a:off x="0" y="340368"/>
            <a:ext cx="9180512" cy="586375"/>
            <a:chOff x="0" y="340368"/>
            <a:chExt cx="9180512" cy="586375"/>
          </a:xfrm>
        </p:grpSpPr>
        <p:grpSp>
          <p:nvGrpSpPr>
            <p:cNvPr id="4" name="组合 9"/>
            <p:cNvGrpSpPr/>
            <p:nvPr/>
          </p:nvGrpSpPr>
          <p:grpSpPr>
            <a:xfrm>
              <a:off x="0" y="340368"/>
              <a:ext cx="9144000" cy="586375"/>
              <a:chOff x="0" y="340368"/>
              <a:chExt cx="9144000" cy="586375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0" y="359522"/>
                <a:ext cx="9144000" cy="55376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0" y="355243"/>
                <a:ext cx="171450" cy="571500"/>
              </a:xfrm>
              <a:prstGeom prst="rect">
                <a:avLst/>
              </a:prstGeom>
              <a:solidFill>
                <a:srgbClr val="491B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80"/>
              <p:cNvSpPr txBox="1"/>
              <p:nvPr/>
            </p:nvSpPr>
            <p:spPr>
              <a:xfrm>
                <a:off x="240578" y="340368"/>
                <a:ext cx="2600392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 smtClean="0">
                    <a:latin typeface="楷体" pitchFamily="49" charset="-122"/>
                    <a:ea typeface="楷体" pitchFamily="49" charset="-122"/>
                  </a:rPr>
                  <a:t>二、合约展期</a:t>
                </a:r>
                <a:r>
                  <a:rPr lang="en-US" altLang="zh-CN" sz="2200" b="1" dirty="0" smtClean="0">
                    <a:latin typeface="楷体" pitchFamily="49" charset="-122"/>
                    <a:ea typeface="楷体" pitchFamily="49" charset="-122"/>
                  </a:rPr>
                  <a:t>(2/2)</a:t>
                </a:r>
              </a:p>
            </p:txBody>
          </p:sp>
        </p:grpSp>
        <p:sp>
          <p:nvSpPr>
            <p:cNvPr id="22" name="文本框 80"/>
            <p:cNvSpPr txBox="1"/>
            <p:nvPr/>
          </p:nvSpPr>
          <p:spPr>
            <a:xfrm>
              <a:off x="5480460" y="553244"/>
              <a:ext cx="37000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rgbClr val="660066"/>
                  </a:solidFill>
                  <a:latin typeface="楷体" pitchFamily="49" charset="-122"/>
                  <a:ea typeface="楷体" pitchFamily="49" charset="-122"/>
                </a:rPr>
                <a:t>★融资融券业务投资者教育活动材料★</a:t>
              </a:r>
              <a:endParaRPr lang="en-US" altLang="zh-CN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539552" y="1395561"/>
            <a:ext cx="7920000" cy="146193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3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、修订要点：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 indent="360000">
              <a:lnSpc>
                <a:spcPct val="150000"/>
              </a:lnSpc>
              <a:spcBef>
                <a:spcPts val="600"/>
              </a:spcBef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√合约展期：证券公司可以根据客户的申请为其办理展期，每次展期不超过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6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个月。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 indent="360000"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√展期条件：证券公司在展期前，应对客户的信用状况、负债情况、维持担保比例水平等进行评估，再行确定是否展期。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8170641" y="5410873"/>
            <a:ext cx="527848" cy="318602"/>
            <a:chOff x="9868845" y="-64101"/>
            <a:chExt cx="826630" cy="571159"/>
          </a:xfrm>
          <a:solidFill>
            <a:srgbClr val="491B6D"/>
          </a:solidFill>
        </p:grpSpPr>
        <p:sp>
          <p:nvSpPr>
            <p:cNvPr id="18" name="矩形 17"/>
            <p:cNvSpPr/>
            <p:nvPr/>
          </p:nvSpPr>
          <p:spPr>
            <a:xfrm>
              <a:off x="9868845" y="-64101"/>
              <a:ext cx="826630" cy="5492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/>
            </a:p>
          </p:txBody>
        </p:sp>
        <p:sp>
          <p:nvSpPr>
            <p:cNvPr id="19" name="文本框 3"/>
            <p:cNvSpPr txBox="1">
              <a:spLocks noChangeArrowheads="1"/>
            </p:cNvSpPr>
            <p:nvPr/>
          </p:nvSpPr>
          <p:spPr bwMode="auto">
            <a:xfrm>
              <a:off x="9989120" y="10481"/>
              <a:ext cx="586076" cy="4965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6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971550" y="1059626"/>
            <a:ext cx="742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b="1" dirty="0" smtClean="0">
              <a:latin typeface="楷体" pitchFamily="49" charset="-122"/>
              <a:ea typeface="楷体" pitchFamily="49" charset="-122"/>
            </a:endParaRPr>
          </a:p>
          <a:p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3" name="组合 13"/>
          <p:cNvGrpSpPr/>
          <p:nvPr/>
        </p:nvGrpSpPr>
        <p:grpSpPr>
          <a:xfrm>
            <a:off x="0" y="340368"/>
            <a:ext cx="9180512" cy="586375"/>
            <a:chOff x="0" y="340368"/>
            <a:chExt cx="9180512" cy="586375"/>
          </a:xfrm>
        </p:grpSpPr>
        <p:grpSp>
          <p:nvGrpSpPr>
            <p:cNvPr id="4" name="组合 9"/>
            <p:cNvGrpSpPr/>
            <p:nvPr/>
          </p:nvGrpSpPr>
          <p:grpSpPr>
            <a:xfrm>
              <a:off x="0" y="340368"/>
              <a:ext cx="9144000" cy="586375"/>
              <a:chOff x="0" y="340368"/>
              <a:chExt cx="9144000" cy="586375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0" y="359522"/>
                <a:ext cx="9144000" cy="55376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0" y="355243"/>
                <a:ext cx="171450" cy="571500"/>
              </a:xfrm>
              <a:prstGeom prst="rect">
                <a:avLst/>
              </a:prstGeom>
              <a:solidFill>
                <a:srgbClr val="491B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80"/>
              <p:cNvSpPr txBox="1"/>
              <p:nvPr/>
            </p:nvSpPr>
            <p:spPr>
              <a:xfrm>
                <a:off x="240578" y="340368"/>
                <a:ext cx="2884123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 smtClean="0">
                    <a:latin typeface="楷体" pitchFamily="49" charset="-122"/>
                    <a:ea typeface="楷体" pitchFamily="49" charset="-122"/>
                  </a:rPr>
                  <a:t>三、追加担保物</a:t>
                </a:r>
                <a:r>
                  <a:rPr lang="en-US" altLang="zh-CN" sz="2200" b="1" dirty="0" smtClean="0">
                    <a:latin typeface="楷体" pitchFamily="49" charset="-122"/>
                    <a:ea typeface="楷体" pitchFamily="49" charset="-122"/>
                  </a:rPr>
                  <a:t>(1/3)</a:t>
                </a:r>
              </a:p>
            </p:txBody>
          </p:sp>
        </p:grpSp>
        <p:sp>
          <p:nvSpPr>
            <p:cNvPr id="22" name="文本框 80"/>
            <p:cNvSpPr txBox="1"/>
            <p:nvPr/>
          </p:nvSpPr>
          <p:spPr>
            <a:xfrm>
              <a:off x="5480460" y="553244"/>
              <a:ext cx="37000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rgbClr val="660066"/>
                  </a:solidFill>
                  <a:latin typeface="楷体" pitchFamily="49" charset="-122"/>
                  <a:ea typeface="楷体" pitchFamily="49" charset="-122"/>
                </a:rPr>
                <a:t>★融资融券业务投资者教育活动材料★</a:t>
              </a:r>
              <a:endParaRPr lang="en-US" altLang="zh-CN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539552" y="1296839"/>
            <a:ext cx="7920000" cy="300082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1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、原条文：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 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管理办法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第二十五条： 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“证券公司应当逐日计算客户交存的担保物价值与其所欠债务的比例。当该比例低于最低维持担保比例时，应当通知客户在一定的期限内补交差额。”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 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交易细则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第四十一条：</a:t>
            </a:r>
            <a:endParaRPr lang="en-US" altLang="zh-CN" sz="1400" b="1" u="sng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“客户维持担保比例不得低于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130%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。当客户维持担保比例低于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130%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时，会员应当通知客户在约定的期限内追加担保物。前述期限不得超过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2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个交易日。客户追加担保物后的维持担保比例不得低于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150%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。”</a:t>
            </a:r>
            <a:endParaRPr lang="en-US" altLang="zh-CN" sz="1400" b="1" u="sng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en-US" altLang="zh-CN" sz="1400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8170641" y="5410873"/>
            <a:ext cx="527848" cy="318602"/>
            <a:chOff x="9868845" y="-64101"/>
            <a:chExt cx="826630" cy="571159"/>
          </a:xfrm>
          <a:solidFill>
            <a:srgbClr val="491B6D"/>
          </a:solidFill>
        </p:grpSpPr>
        <p:sp>
          <p:nvSpPr>
            <p:cNvPr id="18" name="矩形 17"/>
            <p:cNvSpPr/>
            <p:nvPr/>
          </p:nvSpPr>
          <p:spPr>
            <a:xfrm>
              <a:off x="9868845" y="-64101"/>
              <a:ext cx="826630" cy="5492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/>
            </a:p>
          </p:txBody>
        </p:sp>
        <p:sp>
          <p:nvSpPr>
            <p:cNvPr id="19" name="文本框 3"/>
            <p:cNvSpPr txBox="1">
              <a:spLocks noChangeArrowheads="1"/>
            </p:cNvSpPr>
            <p:nvPr/>
          </p:nvSpPr>
          <p:spPr bwMode="auto">
            <a:xfrm>
              <a:off x="9989120" y="10481"/>
              <a:ext cx="586076" cy="4965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7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971550" y="1059626"/>
            <a:ext cx="742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b="1" dirty="0" smtClean="0">
              <a:latin typeface="楷体" pitchFamily="49" charset="-122"/>
              <a:ea typeface="楷体" pitchFamily="49" charset="-122"/>
            </a:endParaRPr>
          </a:p>
          <a:p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3" name="组合 13"/>
          <p:cNvGrpSpPr/>
          <p:nvPr/>
        </p:nvGrpSpPr>
        <p:grpSpPr>
          <a:xfrm>
            <a:off x="0" y="340368"/>
            <a:ext cx="9180512" cy="586375"/>
            <a:chOff x="0" y="340368"/>
            <a:chExt cx="9180512" cy="586375"/>
          </a:xfrm>
        </p:grpSpPr>
        <p:grpSp>
          <p:nvGrpSpPr>
            <p:cNvPr id="4" name="组合 9"/>
            <p:cNvGrpSpPr/>
            <p:nvPr/>
          </p:nvGrpSpPr>
          <p:grpSpPr>
            <a:xfrm>
              <a:off x="0" y="340368"/>
              <a:ext cx="9144000" cy="586375"/>
              <a:chOff x="0" y="340368"/>
              <a:chExt cx="9144000" cy="586375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0" y="359522"/>
                <a:ext cx="9144000" cy="55376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0" y="355243"/>
                <a:ext cx="171450" cy="571500"/>
              </a:xfrm>
              <a:prstGeom prst="rect">
                <a:avLst/>
              </a:prstGeom>
              <a:solidFill>
                <a:srgbClr val="491B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80"/>
              <p:cNvSpPr txBox="1"/>
              <p:nvPr/>
            </p:nvSpPr>
            <p:spPr>
              <a:xfrm>
                <a:off x="240578" y="340368"/>
                <a:ext cx="2884123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 smtClean="0">
                    <a:latin typeface="楷体" pitchFamily="49" charset="-122"/>
                    <a:ea typeface="楷体" pitchFamily="49" charset="-122"/>
                  </a:rPr>
                  <a:t>三、追加担保物</a:t>
                </a:r>
                <a:r>
                  <a:rPr lang="en-US" altLang="zh-CN" sz="2200" b="1" dirty="0" smtClean="0">
                    <a:latin typeface="楷体" pitchFamily="49" charset="-122"/>
                    <a:ea typeface="楷体" pitchFamily="49" charset="-122"/>
                  </a:rPr>
                  <a:t>(2/3)</a:t>
                </a:r>
              </a:p>
            </p:txBody>
          </p:sp>
        </p:grpSp>
        <p:sp>
          <p:nvSpPr>
            <p:cNvPr id="22" name="文本框 80"/>
            <p:cNvSpPr txBox="1"/>
            <p:nvPr/>
          </p:nvSpPr>
          <p:spPr>
            <a:xfrm>
              <a:off x="5480460" y="553244"/>
              <a:ext cx="37000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rgbClr val="660066"/>
                  </a:solidFill>
                  <a:latin typeface="楷体" pitchFamily="49" charset="-122"/>
                  <a:ea typeface="楷体" pitchFamily="49" charset="-122"/>
                </a:rPr>
                <a:t>★融资融券业务投资者教育活动材料★</a:t>
              </a:r>
              <a:endParaRPr lang="en-US" altLang="zh-CN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539552" y="1296839"/>
            <a:ext cx="7920000" cy="300082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2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、新条文：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 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管理办法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第二十六条： 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“证券公司应当在符合证券交易所规定的前提下，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根据客户信用状况、担保物质量等情况，与客户约定最低维持担保比例、补足担保物的期限以及违约处置方式等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。”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 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交易细则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第四十三条：</a:t>
            </a:r>
            <a:endParaRPr lang="en-US" altLang="zh-CN" sz="1400" b="1" u="sng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“客户维持担保比例不得低于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130%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。当客户维持担保比例低于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130%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时，会员应当通知客户在约定的期限内追加担保物，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客户经会员认可后，可以提交除可充抵保证金证券外的其他证券、不动产、股权等资产。会员可以与客户自行约定追加担保物后的维持担保比例要求。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”</a:t>
            </a:r>
            <a:endParaRPr lang="en-US" altLang="zh-CN" sz="1400" b="1" u="sng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en-US" altLang="zh-CN" sz="1400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8170641" y="5410873"/>
            <a:ext cx="527848" cy="318602"/>
            <a:chOff x="9868845" y="-64101"/>
            <a:chExt cx="826630" cy="571159"/>
          </a:xfrm>
          <a:solidFill>
            <a:srgbClr val="491B6D"/>
          </a:solidFill>
        </p:grpSpPr>
        <p:sp>
          <p:nvSpPr>
            <p:cNvPr id="18" name="矩形 17"/>
            <p:cNvSpPr/>
            <p:nvPr/>
          </p:nvSpPr>
          <p:spPr>
            <a:xfrm>
              <a:off x="9868845" y="-64101"/>
              <a:ext cx="826630" cy="5492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/>
            </a:p>
          </p:txBody>
        </p:sp>
        <p:sp>
          <p:nvSpPr>
            <p:cNvPr id="19" name="文本框 3"/>
            <p:cNvSpPr txBox="1">
              <a:spLocks noChangeArrowheads="1"/>
            </p:cNvSpPr>
            <p:nvPr/>
          </p:nvSpPr>
          <p:spPr bwMode="auto">
            <a:xfrm>
              <a:off x="9989120" y="10481"/>
              <a:ext cx="586076" cy="4965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8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971550" y="1059626"/>
            <a:ext cx="742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b="1" dirty="0" smtClean="0">
              <a:latin typeface="楷体" pitchFamily="49" charset="-122"/>
              <a:ea typeface="楷体" pitchFamily="49" charset="-122"/>
            </a:endParaRPr>
          </a:p>
          <a:p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3" name="组合 13"/>
          <p:cNvGrpSpPr/>
          <p:nvPr/>
        </p:nvGrpSpPr>
        <p:grpSpPr>
          <a:xfrm>
            <a:off x="0" y="340368"/>
            <a:ext cx="9180512" cy="586375"/>
            <a:chOff x="0" y="340368"/>
            <a:chExt cx="9180512" cy="586375"/>
          </a:xfrm>
        </p:grpSpPr>
        <p:grpSp>
          <p:nvGrpSpPr>
            <p:cNvPr id="4" name="组合 9"/>
            <p:cNvGrpSpPr/>
            <p:nvPr/>
          </p:nvGrpSpPr>
          <p:grpSpPr>
            <a:xfrm>
              <a:off x="0" y="340368"/>
              <a:ext cx="9144000" cy="586375"/>
              <a:chOff x="0" y="340368"/>
              <a:chExt cx="9144000" cy="586375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0" y="359522"/>
                <a:ext cx="9144000" cy="55376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0" y="355243"/>
                <a:ext cx="171450" cy="571500"/>
              </a:xfrm>
              <a:prstGeom prst="rect">
                <a:avLst/>
              </a:prstGeom>
              <a:solidFill>
                <a:srgbClr val="491B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80"/>
              <p:cNvSpPr txBox="1"/>
              <p:nvPr/>
            </p:nvSpPr>
            <p:spPr>
              <a:xfrm>
                <a:off x="240578" y="340368"/>
                <a:ext cx="2884123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 smtClean="0">
                    <a:latin typeface="楷体" pitchFamily="49" charset="-122"/>
                    <a:ea typeface="楷体" pitchFamily="49" charset="-122"/>
                  </a:rPr>
                  <a:t>三、追加担保物</a:t>
                </a:r>
                <a:r>
                  <a:rPr lang="en-US" altLang="zh-CN" sz="2200" b="1" dirty="0" smtClean="0">
                    <a:latin typeface="楷体" pitchFamily="49" charset="-122"/>
                    <a:ea typeface="楷体" pitchFamily="49" charset="-122"/>
                  </a:rPr>
                  <a:t>(3/3)</a:t>
                </a:r>
              </a:p>
            </p:txBody>
          </p:sp>
        </p:grpSp>
        <p:sp>
          <p:nvSpPr>
            <p:cNvPr id="22" name="文本框 80"/>
            <p:cNvSpPr txBox="1"/>
            <p:nvPr/>
          </p:nvSpPr>
          <p:spPr>
            <a:xfrm>
              <a:off x="5480460" y="553244"/>
              <a:ext cx="37000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rgbClr val="660066"/>
                  </a:solidFill>
                  <a:latin typeface="楷体" pitchFamily="49" charset="-122"/>
                  <a:ea typeface="楷体" pitchFamily="49" charset="-122"/>
                </a:rPr>
                <a:t>★融资融券业务投资者教育活动材料★</a:t>
              </a:r>
              <a:endParaRPr lang="en-US" altLang="zh-CN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539552" y="1325295"/>
            <a:ext cx="7920000" cy="258532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3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、修订要点：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 indent="360000">
              <a:lnSpc>
                <a:spcPct val="150000"/>
              </a:lnSpc>
              <a:spcBef>
                <a:spcPts val="600"/>
              </a:spcBef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√追加担保物期限：修订前，客户维持担保比例低于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130%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时，追加担保物的期限不得超过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2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个交易日。修订后，客户可以“在约定的期限内”追加担保物。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 indent="360000">
              <a:lnSpc>
                <a:spcPct val="150000"/>
              </a:lnSpc>
              <a:spcBef>
                <a:spcPts val="600"/>
              </a:spcBef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√追加担保物之后的维比：修订前，客户追加担保物后的维持担保比例不得低于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150%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。修订后，证券公司可以与客户自行约定追加担保物后的维持担保比例要求。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 indent="360000">
              <a:lnSpc>
                <a:spcPct val="150000"/>
              </a:lnSpc>
              <a:spcBef>
                <a:spcPts val="600"/>
              </a:spcBef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√可用于追加担保物的资产：修订前，追加担保物使用现金或可充抵保证金证券。修订后，客户经证券公司认可后，可以提交除可充抵保证金证券外的其他证券、不动产、股权等资产。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8170641" y="5410873"/>
            <a:ext cx="527848" cy="318602"/>
            <a:chOff x="9868845" y="-64101"/>
            <a:chExt cx="826630" cy="571159"/>
          </a:xfrm>
          <a:solidFill>
            <a:srgbClr val="491B6D"/>
          </a:solidFill>
        </p:grpSpPr>
        <p:sp>
          <p:nvSpPr>
            <p:cNvPr id="18" name="矩形 17"/>
            <p:cNvSpPr/>
            <p:nvPr/>
          </p:nvSpPr>
          <p:spPr>
            <a:xfrm>
              <a:off x="9868845" y="-64101"/>
              <a:ext cx="826630" cy="5492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/>
            </a:p>
          </p:txBody>
        </p:sp>
        <p:sp>
          <p:nvSpPr>
            <p:cNvPr id="19" name="文本框 3"/>
            <p:cNvSpPr txBox="1">
              <a:spLocks noChangeArrowheads="1"/>
            </p:cNvSpPr>
            <p:nvPr/>
          </p:nvSpPr>
          <p:spPr bwMode="auto">
            <a:xfrm>
              <a:off x="9989120" y="10481"/>
              <a:ext cx="586076" cy="4965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9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" name="组合 13"/>
          <p:cNvGrpSpPr/>
          <p:nvPr/>
        </p:nvGrpSpPr>
        <p:grpSpPr>
          <a:xfrm>
            <a:off x="0" y="340368"/>
            <a:ext cx="9180512" cy="586375"/>
            <a:chOff x="0" y="340368"/>
            <a:chExt cx="9180512" cy="586375"/>
          </a:xfrm>
        </p:grpSpPr>
        <p:grpSp>
          <p:nvGrpSpPr>
            <p:cNvPr id="4" name="组合 9"/>
            <p:cNvGrpSpPr/>
            <p:nvPr/>
          </p:nvGrpSpPr>
          <p:grpSpPr>
            <a:xfrm>
              <a:off x="0" y="340368"/>
              <a:ext cx="9144000" cy="586375"/>
              <a:chOff x="0" y="340368"/>
              <a:chExt cx="9144000" cy="586375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0" y="359522"/>
                <a:ext cx="9144000" cy="55376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0" y="355243"/>
                <a:ext cx="171450" cy="571500"/>
              </a:xfrm>
              <a:prstGeom prst="rect">
                <a:avLst/>
              </a:prstGeom>
              <a:solidFill>
                <a:srgbClr val="491B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80"/>
              <p:cNvSpPr txBox="1"/>
              <p:nvPr/>
            </p:nvSpPr>
            <p:spPr>
              <a:xfrm>
                <a:off x="240578" y="340368"/>
                <a:ext cx="2600392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 smtClean="0">
                    <a:latin typeface="楷体" pitchFamily="49" charset="-122"/>
                    <a:ea typeface="楷体" pitchFamily="49" charset="-122"/>
                  </a:rPr>
                  <a:t>四、违约处置</a:t>
                </a:r>
                <a:r>
                  <a:rPr lang="en-US" altLang="zh-CN" sz="2200" b="1" dirty="0" smtClean="0">
                    <a:latin typeface="楷体" pitchFamily="49" charset="-122"/>
                    <a:ea typeface="楷体" pitchFamily="49" charset="-122"/>
                  </a:rPr>
                  <a:t>(1/3)</a:t>
                </a:r>
              </a:p>
            </p:txBody>
          </p:sp>
        </p:grpSp>
        <p:sp>
          <p:nvSpPr>
            <p:cNvPr id="22" name="文本框 80"/>
            <p:cNvSpPr txBox="1"/>
            <p:nvPr/>
          </p:nvSpPr>
          <p:spPr>
            <a:xfrm>
              <a:off x="5480460" y="553244"/>
              <a:ext cx="37000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rgbClr val="660066"/>
                  </a:solidFill>
                  <a:latin typeface="楷体" pitchFamily="49" charset="-122"/>
                  <a:ea typeface="楷体" pitchFamily="49" charset="-122"/>
                </a:rPr>
                <a:t>★融资融券业务投资者教育活动材料★</a:t>
              </a:r>
              <a:endParaRPr lang="en-US" altLang="zh-CN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539552" y="1367105"/>
            <a:ext cx="7920000" cy="235449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1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、原条文：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管理办法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第二十五条： 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“客户未能按期交足差额或者到期未偿还债务的，证券公司应当立即按照约定处分其担保物。”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 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交易细则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第二十一条： 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“投资者未能按期交足担保物或者到期未偿还融资融券债务的，会员</a:t>
            </a:r>
            <a:r>
              <a:rPr lang="zh-CN" altLang="en-US" sz="1400" b="1" dirty="0" smtClean="0">
                <a:latin typeface="楷体" pitchFamily="49" charset="-122"/>
                <a:ea typeface="楷体" pitchFamily="49" charset="-122"/>
                <a:cs typeface="Arial" pitchFamily="34" charset="0"/>
              </a:rPr>
              <a:t>应当根据约定采取强制平仓措施，处分客户担保物，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不足部分可以向客户追索。”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8170641" y="5410873"/>
            <a:ext cx="527848" cy="318602"/>
            <a:chOff x="9868845" y="-64101"/>
            <a:chExt cx="826630" cy="571159"/>
          </a:xfrm>
          <a:solidFill>
            <a:srgbClr val="491B6D"/>
          </a:solidFill>
        </p:grpSpPr>
        <p:sp>
          <p:nvSpPr>
            <p:cNvPr id="18" name="矩形 17"/>
            <p:cNvSpPr/>
            <p:nvPr/>
          </p:nvSpPr>
          <p:spPr>
            <a:xfrm>
              <a:off x="9868845" y="-64101"/>
              <a:ext cx="826630" cy="5492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/>
            </a:p>
          </p:txBody>
        </p:sp>
        <p:sp>
          <p:nvSpPr>
            <p:cNvPr id="19" name="文本框 3"/>
            <p:cNvSpPr txBox="1">
              <a:spLocks noChangeArrowheads="1"/>
            </p:cNvSpPr>
            <p:nvPr/>
          </p:nvSpPr>
          <p:spPr bwMode="auto">
            <a:xfrm>
              <a:off x="9989120" y="10481"/>
              <a:ext cx="586076" cy="4965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971550" y="1059626"/>
            <a:ext cx="742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b="1" dirty="0" smtClean="0">
              <a:latin typeface="楷体" pitchFamily="49" charset="-122"/>
              <a:ea typeface="楷体" pitchFamily="49" charset="-122"/>
            </a:endParaRPr>
          </a:p>
          <a:p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3" name="组合 13"/>
          <p:cNvGrpSpPr/>
          <p:nvPr/>
        </p:nvGrpSpPr>
        <p:grpSpPr>
          <a:xfrm>
            <a:off x="0" y="340368"/>
            <a:ext cx="9180512" cy="586375"/>
            <a:chOff x="0" y="340368"/>
            <a:chExt cx="9180512" cy="586375"/>
          </a:xfrm>
        </p:grpSpPr>
        <p:grpSp>
          <p:nvGrpSpPr>
            <p:cNvPr id="4" name="组合 9"/>
            <p:cNvGrpSpPr/>
            <p:nvPr/>
          </p:nvGrpSpPr>
          <p:grpSpPr>
            <a:xfrm>
              <a:off x="0" y="340368"/>
              <a:ext cx="9144000" cy="586375"/>
              <a:chOff x="0" y="340368"/>
              <a:chExt cx="9144000" cy="586375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0" y="359522"/>
                <a:ext cx="9144000" cy="55376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0" y="355243"/>
                <a:ext cx="171450" cy="571500"/>
              </a:xfrm>
              <a:prstGeom prst="rect">
                <a:avLst/>
              </a:prstGeom>
              <a:solidFill>
                <a:srgbClr val="491B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80"/>
              <p:cNvSpPr txBox="1"/>
              <p:nvPr/>
            </p:nvSpPr>
            <p:spPr>
              <a:xfrm>
                <a:off x="240578" y="340368"/>
                <a:ext cx="2600392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 smtClean="0">
                    <a:latin typeface="楷体" pitchFamily="49" charset="-122"/>
                    <a:ea typeface="楷体" pitchFamily="49" charset="-122"/>
                  </a:rPr>
                  <a:t>四、违约处置</a:t>
                </a:r>
                <a:r>
                  <a:rPr lang="en-US" altLang="zh-CN" sz="2200" b="1" dirty="0" smtClean="0">
                    <a:latin typeface="楷体" pitchFamily="49" charset="-122"/>
                    <a:ea typeface="楷体" pitchFamily="49" charset="-122"/>
                  </a:rPr>
                  <a:t>(2/3)</a:t>
                </a:r>
              </a:p>
            </p:txBody>
          </p:sp>
        </p:grpSp>
        <p:sp>
          <p:nvSpPr>
            <p:cNvPr id="22" name="文本框 80"/>
            <p:cNvSpPr txBox="1"/>
            <p:nvPr/>
          </p:nvSpPr>
          <p:spPr>
            <a:xfrm>
              <a:off x="5480460" y="553244"/>
              <a:ext cx="37000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rgbClr val="660066"/>
                  </a:solidFill>
                  <a:latin typeface="楷体" pitchFamily="49" charset="-122"/>
                  <a:ea typeface="楷体" pitchFamily="49" charset="-122"/>
                </a:rPr>
                <a:t>★融资融券业务投资者教育活动材料★</a:t>
              </a:r>
              <a:endParaRPr lang="en-US" altLang="zh-CN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539552" y="1368847"/>
            <a:ext cx="7920000" cy="300082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2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、新条文：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管理办法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第二十五条： 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“证券公司应当在符合证券交易所规定的前提下，根据客户信用状况、担保物质量等情况，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与客户约定最低维持担保比例、补足担保物的期限以及违约处置方式等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。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……</a:t>
            </a: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客户未能按期交足担保物或者到期未偿还债务的，证券公司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可以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按照约定处分其担保物。”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 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交易细则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第二十一条： 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“客户未能按期交足担保物或者到期未偿还融资融券债务的，会员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可以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根据与客户的约定处分其担保物，不足部分可以向客户追索。”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8170641" y="5410873"/>
            <a:ext cx="527848" cy="318602"/>
            <a:chOff x="9868845" y="-64101"/>
            <a:chExt cx="826630" cy="571159"/>
          </a:xfrm>
          <a:solidFill>
            <a:srgbClr val="491B6D"/>
          </a:solidFill>
        </p:grpSpPr>
        <p:sp>
          <p:nvSpPr>
            <p:cNvPr id="18" name="矩形 17"/>
            <p:cNvSpPr/>
            <p:nvPr/>
          </p:nvSpPr>
          <p:spPr>
            <a:xfrm>
              <a:off x="9868845" y="-64101"/>
              <a:ext cx="826630" cy="5492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/>
            </a:p>
          </p:txBody>
        </p:sp>
        <p:sp>
          <p:nvSpPr>
            <p:cNvPr id="19" name="文本框 3"/>
            <p:cNvSpPr txBox="1">
              <a:spLocks noChangeArrowheads="1"/>
            </p:cNvSpPr>
            <p:nvPr/>
          </p:nvSpPr>
          <p:spPr bwMode="auto">
            <a:xfrm>
              <a:off x="9989120" y="10481"/>
              <a:ext cx="586076" cy="4965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11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971550" y="1059626"/>
            <a:ext cx="742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b="1" dirty="0" smtClean="0">
              <a:latin typeface="楷体" pitchFamily="49" charset="-122"/>
              <a:ea typeface="楷体" pitchFamily="49" charset="-122"/>
            </a:endParaRPr>
          </a:p>
          <a:p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3" name="组合 13"/>
          <p:cNvGrpSpPr/>
          <p:nvPr/>
        </p:nvGrpSpPr>
        <p:grpSpPr>
          <a:xfrm>
            <a:off x="0" y="340368"/>
            <a:ext cx="9180512" cy="586375"/>
            <a:chOff x="0" y="340368"/>
            <a:chExt cx="9180512" cy="586375"/>
          </a:xfrm>
        </p:grpSpPr>
        <p:grpSp>
          <p:nvGrpSpPr>
            <p:cNvPr id="4" name="组合 9"/>
            <p:cNvGrpSpPr/>
            <p:nvPr/>
          </p:nvGrpSpPr>
          <p:grpSpPr>
            <a:xfrm>
              <a:off x="0" y="340368"/>
              <a:ext cx="9144000" cy="586375"/>
              <a:chOff x="0" y="340368"/>
              <a:chExt cx="9144000" cy="586375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0" y="359522"/>
                <a:ext cx="9144000" cy="55376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0" y="355243"/>
                <a:ext cx="171450" cy="571500"/>
              </a:xfrm>
              <a:prstGeom prst="rect">
                <a:avLst/>
              </a:prstGeom>
              <a:solidFill>
                <a:srgbClr val="491B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80"/>
              <p:cNvSpPr txBox="1"/>
              <p:nvPr/>
            </p:nvSpPr>
            <p:spPr>
              <a:xfrm>
                <a:off x="240578" y="340368"/>
                <a:ext cx="2600392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 smtClean="0">
                    <a:latin typeface="楷体" pitchFamily="49" charset="-122"/>
                    <a:ea typeface="楷体" pitchFamily="49" charset="-122"/>
                  </a:rPr>
                  <a:t>四、违约处置</a:t>
                </a:r>
                <a:r>
                  <a:rPr lang="en-US" altLang="zh-CN" sz="2200" b="1" dirty="0" smtClean="0">
                    <a:latin typeface="楷体" pitchFamily="49" charset="-122"/>
                    <a:ea typeface="楷体" pitchFamily="49" charset="-122"/>
                  </a:rPr>
                  <a:t>(3/3)</a:t>
                </a:r>
              </a:p>
            </p:txBody>
          </p:sp>
        </p:grpSp>
        <p:sp>
          <p:nvSpPr>
            <p:cNvPr id="22" name="文本框 80"/>
            <p:cNvSpPr txBox="1"/>
            <p:nvPr/>
          </p:nvSpPr>
          <p:spPr>
            <a:xfrm>
              <a:off x="5480460" y="553244"/>
              <a:ext cx="37000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rgbClr val="660066"/>
                  </a:solidFill>
                  <a:latin typeface="楷体" pitchFamily="49" charset="-122"/>
                  <a:ea typeface="楷体" pitchFamily="49" charset="-122"/>
                </a:rPr>
                <a:t>★融资融券业务投资者教育活动材料★</a:t>
              </a:r>
              <a:endParaRPr lang="en-US" altLang="zh-CN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539552" y="1325295"/>
            <a:ext cx="7920000" cy="113877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3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、修订要点：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 indent="360000">
              <a:lnSpc>
                <a:spcPct val="150000"/>
              </a:lnSpc>
              <a:spcBef>
                <a:spcPts val="600"/>
              </a:spcBef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√是否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必须并立即强制平仓：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修订前，客户未能按期交足差额或者到期未偿还债务的，法规要求证券公司应当立即按照约定处分其担保物。修订后，取消上述强制性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要求，依双方约定处置。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8170641" y="5410873"/>
            <a:ext cx="527848" cy="318602"/>
            <a:chOff x="9868845" y="-64101"/>
            <a:chExt cx="826630" cy="571159"/>
          </a:xfrm>
          <a:solidFill>
            <a:srgbClr val="491B6D"/>
          </a:solidFill>
        </p:grpSpPr>
        <p:sp>
          <p:nvSpPr>
            <p:cNvPr id="18" name="矩形 17"/>
            <p:cNvSpPr/>
            <p:nvPr/>
          </p:nvSpPr>
          <p:spPr>
            <a:xfrm>
              <a:off x="9868845" y="-64101"/>
              <a:ext cx="826630" cy="5492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/>
            </a:p>
          </p:txBody>
        </p:sp>
        <p:sp>
          <p:nvSpPr>
            <p:cNvPr id="19" name="文本框 3"/>
            <p:cNvSpPr txBox="1">
              <a:spLocks noChangeArrowheads="1"/>
            </p:cNvSpPr>
            <p:nvPr/>
          </p:nvSpPr>
          <p:spPr bwMode="auto">
            <a:xfrm>
              <a:off x="9989120" y="10481"/>
              <a:ext cx="586076" cy="4965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12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" name="组合 13"/>
          <p:cNvGrpSpPr/>
          <p:nvPr/>
        </p:nvGrpSpPr>
        <p:grpSpPr>
          <a:xfrm>
            <a:off x="0" y="340368"/>
            <a:ext cx="9180512" cy="586375"/>
            <a:chOff x="0" y="340368"/>
            <a:chExt cx="9180512" cy="586375"/>
          </a:xfrm>
        </p:grpSpPr>
        <p:grpSp>
          <p:nvGrpSpPr>
            <p:cNvPr id="4" name="组合 9"/>
            <p:cNvGrpSpPr/>
            <p:nvPr/>
          </p:nvGrpSpPr>
          <p:grpSpPr>
            <a:xfrm>
              <a:off x="0" y="340368"/>
              <a:ext cx="9144000" cy="586375"/>
              <a:chOff x="0" y="340368"/>
              <a:chExt cx="9144000" cy="586375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0" y="359522"/>
                <a:ext cx="9144000" cy="55376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0" y="355243"/>
                <a:ext cx="171450" cy="571500"/>
              </a:xfrm>
              <a:prstGeom prst="rect">
                <a:avLst/>
              </a:prstGeom>
              <a:solidFill>
                <a:srgbClr val="491B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80"/>
              <p:cNvSpPr txBox="1"/>
              <p:nvPr/>
            </p:nvSpPr>
            <p:spPr>
              <a:xfrm>
                <a:off x="240578" y="340368"/>
                <a:ext cx="2884123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 smtClean="0">
                    <a:latin typeface="楷体" pitchFamily="49" charset="-122"/>
                    <a:ea typeface="楷体" pitchFamily="49" charset="-122"/>
                  </a:rPr>
                  <a:t>五、集中度管理</a:t>
                </a:r>
                <a:r>
                  <a:rPr lang="en-US" altLang="zh-CN" sz="2200" b="1" dirty="0" smtClean="0">
                    <a:latin typeface="楷体" pitchFamily="49" charset="-122"/>
                    <a:ea typeface="楷体" pitchFamily="49" charset="-122"/>
                  </a:rPr>
                  <a:t>(1/2)</a:t>
                </a:r>
              </a:p>
            </p:txBody>
          </p:sp>
        </p:grpSp>
        <p:sp>
          <p:nvSpPr>
            <p:cNvPr id="22" name="文本框 80"/>
            <p:cNvSpPr txBox="1"/>
            <p:nvPr/>
          </p:nvSpPr>
          <p:spPr>
            <a:xfrm>
              <a:off x="5480460" y="553244"/>
              <a:ext cx="37000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rgbClr val="660066"/>
                  </a:solidFill>
                  <a:latin typeface="楷体" pitchFamily="49" charset="-122"/>
                  <a:ea typeface="楷体" pitchFamily="49" charset="-122"/>
                </a:rPr>
                <a:t>★融资融券业务投资者教育活动材料★</a:t>
              </a:r>
              <a:endParaRPr lang="en-US" altLang="zh-CN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539552" y="1273324"/>
            <a:ext cx="7920000" cy="364715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1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新增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条文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/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内容：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管理办法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第三十六条： 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“业务集中度包括：向全体客户融资、融券的金额占净资本的比例，单一证券的融资、融券的金额占净资本的比例，接受单只担保证券的市值占该证券总市值的比例，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单一客户提交单只担保证券的市值占该客户担保物市值的比例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等。”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 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交易细则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第四十八条： 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“会员应当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加强对客户担保物的监控与管理，对客户提交的担保物中单一证券市值占其担保物市值比例进行监控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。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客户担保物中单一证券市值占比达到一定比例时，会员应当按照与客户的约定，暂停接受其融资买入该证券的委托或采取其他风险控制措施。”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8170641" y="5410873"/>
            <a:ext cx="527848" cy="318602"/>
            <a:chOff x="9868845" y="-64101"/>
            <a:chExt cx="826630" cy="571159"/>
          </a:xfrm>
          <a:solidFill>
            <a:srgbClr val="491B6D"/>
          </a:solidFill>
        </p:grpSpPr>
        <p:sp>
          <p:nvSpPr>
            <p:cNvPr id="18" name="矩形 17"/>
            <p:cNvSpPr/>
            <p:nvPr/>
          </p:nvSpPr>
          <p:spPr>
            <a:xfrm>
              <a:off x="9868845" y="-64101"/>
              <a:ext cx="826630" cy="5492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/>
            </a:p>
          </p:txBody>
        </p:sp>
        <p:sp>
          <p:nvSpPr>
            <p:cNvPr id="19" name="文本框 3"/>
            <p:cNvSpPr txBox="1">
              <a:spLocks noChangeArrowheads="1"/>
            </p:cNvSpPr>
            <p:nvPr/>
          </p:nvSpPr>
          <p:spPr bwMode="auto">
            <a:xfrm>
              <a:off x="9989120" y="10481"/>
              <a:ext cx="586076" cy="4965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13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971550" y="1059626"/>
            <a:ext cx="742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b="1" dirty="0" smtClean="0">
              <a:latin typeface="楷体" pitchFamily="49" charset="-122"/>
              <a:ea typeface="楷体" pitchFamily="49" charset="-122"/>
            </a:endParaRPr>
          </a:p>
          <a:p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3" name="组合 13"/>
          <p:cNvGrpSpPr/>
          <p:nvPr/>
        </p:nvGrpSpPr>
        <p:grpSpPr>
          <a:xfrm>
            <a:off x="0" y="340368"/>
            <a:ext cx="9180512" cy="586375"/>
            <a:chOff x="0" y="340368"/>
            <a:chExt cx="9180512" cy="586375"/>
          </a:xfrm>
        </p:grpSpPr>
        <p:grpSp>
          <p:nvGrpSpPr>
            <p:cNvPr id="4" name="组合 9"/>
            <p:cNvGrpSpPr/>
            <p:nvPr/>
          </p:nvGrpSpPr>
          <p:grpSpPr>
            <a:xfrm>
              <a:off x="0" y="340368"/>
              <a:ext cx="9144000" cy="586375"/>
              <a:chOff x="0" y="340368"/>
              <a:chExt cx="9144000" cy="586375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0" y="359522"/>
                <a:ext cx="9144000" cy="55376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0" y="355243"/>
                <a:ext cx="171450" cy="571500"/>
              </a:xfrm>
              <a:prstGeom prst="rect">
                <a:avLst/>
              </a:prstGeom>
              <a:solidFill>
                <a:srgbClr val="491B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80"/>
              <p:cNvSpPr txBox="1"/>
              <p:nvPr/>
            </p:nvSpPr>
            <p:spPr>
              <a:xfrm>
                <a:off x="240578" y="340368"/>
                <a:ext cx="2884123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 smtClean="0">
                    <a:latin typeface="楷体" pitchFamily="49" charset="-122"/>
                    <a:ea typeface="楷体" pitchFamily="49" charset="-122"/>
                  </a:rPr>
                  <a:t>五、集中度管理</a:t>
                </a:r>
                <a:r>
                  <a:rPr lang="en-US" altLang="zh-CN" sz="2200" b="1" dirty="0" smtClean="0">
                    <a:latin typeface="楷体" pitchFamily="49" charset="-122"/>
                    <a:ea typeface="楷体" pitchFamily="49" charset="-122"/>
                  </a:rPr>
                  <a:t>(2/2)</a:t>
                </a:r>
              </a:p>
            </p:txBody>
          </p:sp>
        </p:grpSp>
        <p:sp>
          <p:nvSpPr>
            <p:cNvPr id="22" name="文本框 80"/>
            <p:cNvSpPr txBox="1"/>
            <p:nvPr/>
          </p:nvSpPr>
          <p:spPr>
            <a:xfrm>
              <a:off x="5480460" y="553244"/>
              <a:ext cx="37000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rgbClr val="660066"/>
                  </a:solidFill>
                  <a:latin typeface="楷体" pitchFamily="49" charset="-122"/>
                  <a:ea typeface="楷体" pitchFamily="49" charset="-122"/>
                </a:rPr>
                <a:t>★融资融券业务投资者教育活动材料★</a:t>
              </a:r>
              <a:endParaRPr lang="en-US" altLang="zh-CN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539552" y="1427500"/>
            <a:ext cx="7920000" cy="186204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2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、修订要点：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 indent="360000">
              <a:lnSpc>
                <a:spcPct val="150000"/>
              </a:lnSpc>
              <a:spcBef>
                <a:spcPts val="600"/>
              </a:spcBef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√新增集中度监控指标：客户提交的担保物中单一证券市值占其担保物市值比例。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 indent="360000">
              <a:lnSpc>
                <a:spcPct val="150000"/>
              </a:lnSpc>
              <a:spcBef>
                <a:spcPts val="600"/>
              </a:spcBef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√集中度管理：客户信用账户集中度达到一定比例时，法规要求证券公司采取措施，包括暂停接受其融资买入该证券的委托等</a:t>
            </a:r>
            <a:r>
              <a:rPr lang="zh-CN" altLang="en-US" sz="1400" b="1" dirty="0" smtClean="0">
                <a:latin typeface="楷体" pitchFamily="49" charset="-122"/>
                <a:ea typeface="楷体" pitchFamily="49" charset="-122"/>
                <a:cs typeface="Arial" pitchFamily="34" charset="0"/>
              </a:rPr>
              <a:t>。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 </a:t>
            </a:r>
            <a:endParaRPr lang="en-US" altLang="zh-CN" sz="1400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8170641" y="5410873"/>
            <a:ext cx="527848" cy="318602"/>
            <a:chOff x="9868845" y="-64101"/>
            <a:chExt cx="826630" cy="571159"/>
          </a:xfrm>
          <a:solidFill>
            <a:srgbClr val="491B6D"/>
          </a:solidFill>
        </p:grpSpPr>
        <p:sp>
          <p:nvSpPr>
            <p:cNvPr id="18" name="矩形 17"/>
            <p:cNvSpPr/>
            <p:nvPr/>
          </p:nvSpPr>
          <p:spPr>
            <a:xfrm>
              <a:off x="9868845" y="-64101"/>
              <a:ext cx="826630" cy="5492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/>
            </a:p>
          </p:txBody>
        </p:sp>
        <p:sp>
          <p:nvSpPr>
            <p:cNvPr id="19" name="文本框 3"/>
            <p:cNvSpPr txBox="1">
              <a:spLocks noChangeArrowheads="1"/>
            </p:cNvSpPr>
            <p:nvPr/>
          </p:nvSpPr>
          <p:spPr bwMode="auto">
            <a:xfrm>
              <a:off x="9989120" y="10481"/>
              <a:ext cx="586076" cy="4965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14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" name="组合 13"/>
          <p:cNvGrpSpPr/>
          <p:nvPr/>
        </p:nvGrpSpPr>
        <p:grpSpPr>
          <a:xfrm>
            <a:off x="0" y="340368"/>
            <a:ext cx="9180512" cy="586375"/>
            <a:chOff x="0" y="340368"/>
            <a:chExt cx="9180512" cy="586375"/>
          </a:xfrm>
        </p:grpSpPr>
        <p:grpSp>
          <p:nvGrpSpPr>
            <p:cNvPr id="4" name="组合 9"/>
            <p:cNvGrpSpPr/>
            <p:nvPr/>
          </p:nvGrpSpPr>
          <p:grpSpPr>
            <a:xfrm>
              <a:off x="0" y="340368"/>
              <a:ext cx="9144000" cy="586375"/>
              <a:chOff x="0" y="340368"/>
              <a:chExt cx="9144000" cy="586375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0" y="359522"/>
                <a:ext cx="9144000" cy="55376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0" y="355243"/>
                <a:ext cx="171450" cy="571500"/>
              </a:xfrm>
              <a:prstGeom prst="rect">
                <a:avLst/>
              </a:prstGeom>
              <a:solidFill>
                <a:srgbClr val="491B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80"/>
              <p:cNvSpPr txBox="1"/>
              <p:nvPr/>
            </p:nvSpPr>
            <p:spPr>
              <a:xfrm>
                <a:off x="240578" y="340368"/>
                <a:ext cx="2600392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 smtClean="0">
                    <a:latin typeface="楷体" pitchFamily="49" charset="-122"/>
                    <a:ea typeface="楷体" pitchFamily="49" charset="-122"/>
                  </a:rPr>
                  <a:t>六、融券交易</a:t>
                </a:r>
                <a:r>
                  <a:rPr lang="en-US" altLang="zh-CN" sz="2200" b="1" dirty="0" smtClean="0">
                    <a:latin typeface="楷体" pitchFamily="49" charset="-122"/>
                    <a:ea typeface="楷体" pitchFamily="49" charset="-122"/>
                  </a:rPr>
                  <a:t>(1/2)</a:t>
                </a:r>
              </a:p>
            </p:txBody>
          </p:sp>
        </p:grpSp>
        <p:sp>
          <p:nvSpPr>
            <p:cNvPr id="22" name="文本框 80"/>
            <p:cNvSpPr txBox="1"/>
            <p:nvPr/>
          </p:nvSpPr>
          <p:spPr>
            <a:xfrm>
              <a:off x="5480460" y="553244"/>
              <a:ext cx="37000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rgbClr val="660066"/>
                  </a:solidFill>
                  <a:latin typeface="楷体" pitchFamily="49" charset="-122"/>
                  <a:ea typeface="楷体" pitchFamily="49" charset="-122"/>
                </a:rPr>
                <a:t>★融资融券业务投资者教育活动材料★</a:t>
              </a:r>
              <a:endParaRPr lang="en-US" altLang="zh-CN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539552" y="2877532"/>
            <a:ext cx="7920000" cy="170816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2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、新条文：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 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交易细则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第十五条： </a:t>
            </a:r>
            <a:endParaRPr lang="en-US" altLang="zh-CN" sz="1400" b="1" u="sng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“投资者融券卖出后，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自次一交易日起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可以通过直接还券或买券还券的方式向会员偿还融入证券。”</a:t>
            </a:r>
          </a:p>
          <a:p>
            <a:pPr>
              <a:lnSpc>
                <a:spcPct val="150000"/>
              </a:lnSpc>
            </a:pP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9552" y="1725404"/>
            <a:ext cx="7920000" cy="10618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1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、原条文：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 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交易细则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第十四条：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“</a:t>
            </a:r>
            <a:r>
              <a:rPr lang="zh-CN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客户融券卖出后，可通过买券还券或直接还券的方式向会员偿还融入证券。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”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</p:txBody>
      </p:sp>
      <p:sp>
        <p:nvSpPr>
          <p:cNvPr id="15" name="文本框 80"/>
          <p:cNvSpPr txBox="1"/>
          <p:nvPr/>
        </p:nvSpPr>
        <p:spPr>
          <a:xfrm>
            <a:off x="395536" y="1201316"/>
            <a:ext cx="20457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rPr>
              <a:t>（一）融券偿还规则</a:t>
            </a:r>
            <a:endParaRPr lang="en-US" altLang="zh-CN" sz="1600" b="1" dirty="0" smtClean="0">
              <a:solidFill>
                <a:srgbClr val="660066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8170641" y="5410873"/>
            <a:ext cx="527848" cy="318602"/>
            <a:chOff x="9868845" y="-64101"/>
            <a:chExt cx="826630" cy="571159"/>
          </a:xfrm>
          <a:solidFill>
            <a:srgbClr val="491B6D"/>
          </a:solidFill>
        </p:grpSpPr>
        <p:sp>
          <p:nvSpPr>
            <p:cNvPr id="18" name="矩形 17"/>
            <p:cNvSpPr/>
            <p:nvPr/>
          </p:nvSpPr>
          <p:spPr>
            <a:xfrm>
              <a:off x="9868845" y="-64101"/>
              <a:ext cx="826630" cy="5492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/>
            </a:p>
          </p:txBody>
        </p:sp>
        <p:sp>
          <p:nvSpPr>
            <p:cNvPr id="19" name="文本框 3"/>
            <p:cNvSpPr txBox="1">
              <a:spLocks noChangeArrowheads="1"/>
            </p:cNvSpPr>
            <p:nvPr/>
          </p:nvSpPr>
          <p:spPr bwMode="auto">
            <a:xfrm>
              <a:off x="9989120" y="10481"/>
              <a:ext cx="586076" cy="4965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15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" name="组合 13"/>
          <p:cNvGrpSpPr/>
          <p:nvPr/>
        </p:nvGrpSpPr>
        <p:grpSpPr>
          <a:xfrm>
            <a:off x="0" y="340368"/>
            <a:ext cx="9180512" cy="586375"/>
            <a:chOff x="0" y="340368"/>
            <a:chExt cx="9180512" cy="586375"/>
          </a:xfrm>
        </p:grpSpPr>
        <p:grpSp>
          <p:nvGrpSpPr>
            <p:cNvPr id="4" name="组合 9"/>
            <p:cNvGrpSpPr/>
            <p:nvPr/>
          </p:nvGrpSpPr>
          <p:grpSpPr>
            <a:xfrm>
              <a:off x="0" y="340368"/>
              <a:ext cx="9144000" cy="586375"/>
              <a:chOff x="0" y="340368"/>
              <a:chExt cx="9144000" cy="586375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0" y="359522"/>
                <a:ext cx="9144000" cy="55376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0" y="355243"/>
                <a:ext cx="171450" cy="571500"/>
              </a:xfrm>
              <a:prstGeom prst="rect">
                <a:avLst/>
              </a:prstGeom>
              <a:solidFill>
                <a:srgbClr val="491B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80"/>
              <p:cNvSpPr txBox="1"/>
              <p:nvPr/>
            </p:nvSpPr>
            <p:spPr>
              <a:xfrm>
                <a:off x="240578" y="340368"/>
                <a:ext cx="2600392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 smtClean="0">
                    <a:latin typeface="楷体" pitchFamily="49" charset="-122"/>
                    <a:ea typeface="楷体" pitchFamily="49" charset="-122"/>
                  </a:rPr>
                  <a:t>六、融券交易</a:t>
                </a:r>
                <a:r>
                  <a:rPr lang="en-US" altLang="zh-CN" sz="2200" b="1" dirty="0" smtClean="0">
                    <a:latin typeface="楷体" pitchFamily="49" charset="-122"/>
                    <a:ea typeface="楷体" pitchFamily="49" charset="-122"/>
                  </a:rPr>
                  <a:t>(1/2)</a:t>
                </a:r>
              </a:p>
            </p:txBody>
          </p:sp>
        </p:grpSp>
        <p:sp>
          <p:nvSpPr>
            <p:cNvPr id="22" name="文本框 80"/>
            <p:cNvSpPr txBox="1"/>
            <p:nvPr/>
          </p:nvSpPr>
          <p:spPr>
            <a:xfrm>
              <a:off x="5480460" y="553244"/>
              <a:ext cx="37000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rgbClr val="660066"/>
                  </a:solidFill>
                  <a:latin typeface="楷体" pitchFamily="49" charset="-122"/>
                  <a:ea typeface="楷体" pitchFamily="49" charset="-122"/>
                </a:rPr>
                <a:t>★融资融券业务投资者教育活动材料★</a:t>
              </a:r>
              <a:endParaRPr lang="en-US" altLang="zh-CN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539552" y="2735838"/>
            <a:ext cx="8280920" cy="256993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2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、新条文：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 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交易细则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第十七条： </a:t>
            </a:r>
            <a:endParaRPr lang="en-US" altLang="zh-CN" sz="1400" b="1" u="sng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“未了结相关融券交易前，投资者融券卖出所得价款除以下用途外，不得另作他用：（一）买券还券；（二）偿还融资融券相关利息、费用和融券交易相关权益现金补偿；（三）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买入或申购证券公司现金管理产品、货币市场基金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以及本所认可的其他高流动性证券；（四）证监会及本所规定的其他用途。”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 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交易细则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第十二条</a:t>
            </a: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交易型开放式指数基金或经交易所认可的其他证券，其融券卖出申报价格不受‘融券卖出的申报价格不得低于该证券的最新成交价；当天没有产生成交的，申报价格不得低于其前收盘价’限制。”</a:t>
            </a:r>
          </a:p>
        </p:txBody>
      </p:sp>
      <p:sp>
        <p:nvSpPr>
          <p:cNvPr id="13" name="矩形 12"/>
          <p:cNvSpPr/>
          <p:nvPr/>
        </p:nvSpPr>
        <p:spPr>
          <a:xfrm>
            <a:off x="539552" y="1615361"/>
            <a:ext cx="7920000" cy="101136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1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、原条文：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 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交易细则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第十六条：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“</a:t>
            </a:r>
            <a:r>
              <a:rPr lang="zh-CN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未了结相关融券交易前，投资者融券卖出所得价款除买券还券外不得他用。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”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</p:txBody>
      </p:sp>
      <p:sp>
        <p:nvSpPr>
          <p:cNvPr id="15" name="文本框 80"/>
          <p:cNvSpPr txBox="1"/>
          <p:nvPr/>
        </p:nvSpPr>
        <p:spPr>
          <a:xfrm>
            <a:off x="395536" y="1201316"/>
            <a:ext cx="40126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rPr>
              <a:t>（二）融券卖出冻结款、</a:t>
            </a:r>
            <a:r>
              <a:rPr lang="en-US" altLang="zh-CN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rPr>
              <a:t>ETF</a:t>
            </a:r>
            <a:r>
              <a:rPr lang="zh-CN" altLang="en-US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rPr>
              <a:t>融券卖出价格</a:t>
            </a:r>
            <a:endParaRPr lang="en-US" altLang="zh-CN" sz="1600" b="1" dirty="0" smtClean="0">
              <a:solidFill>
                <a:srgbClr val="660066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8170641" y="5410873"/>
            <a:ext cx="527848" cy="318602"/>
            <a:chOff x="9868845" y="-64101"/>
            <a:chExt cx="826630" cy="571159"/>
          </a:xfrm>
          <a:solidFill>
            <a:srgbClr val="491B6D"/>
          </a:solidFill>
        </p:grpSpPr>
        <p:sp>
          <p:nvSpPr>
            <p:cNvPr id="18" name="矩形 17"/>
            <p:cNvSpPr/>
            <p:nvPr/>
          </p:nvSpPr>
          <p:spPr>
            <a:xfrm>
              <a:off x="9868845" y="-64101"/>
              <a:ext cx="826630" cy="5492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/>
            </a:p>
          </p:txBody>
        </p:sp>
        <p:sp>
          <p:nvSpPr>
            <p:cNvPr id="19" name="文本框 3"/>
            <p:cNvSpPr txBox="1">
              <a:spLocks noChangeArrowheads="1"/>
            </p:cNvSpPr>
            <p:nvPr/>
          </p:nvSpPr>
          <p:spPr bwMode="auto">
            <a:xfrm>
              <a:off x="9989120" y="10481"/>
              <a:ext cx="586076" cy="4965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16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" name="组合 13"/>
          <p:cNvGrpSpPr/>
          <p:nvPr/>
        </p:nvGrpSpPr>
        <p:grpSpPr>
          <a:xfrm>
            <a:off x="0" y="340368"/>
            <a:ext cx="9180512" cy="586375"/>
            <a:chOff x="0" y="340368"/>
            <a:chExt cx="9180512" cy="586375"/>
          </a:xfrm>
        </p:grpSpPr>
        <p:grpSp>
          <p:nvGrpSpPr>
            <p:cNvPr id="4" name="组合 9"/>
            <p:cNvGrpSpPr/>
            <p:nvPr/>
          </p:nvGrpSpPr>
          <p:grpSpPr>
            <a:xfrm>
              <a:off x="0" y="340368"/>
              <a:ext cx="9144000" cy="586375"/>
              <a:chOff x="0" y="340368"/>
              <a:chExt cx="9144000" cy="586375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0" y="359522"/>
                <a:ext cx="9144000" cy="55376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0" y="355243"/>
                <a:ext cx="171450" cy="571500"/>
              </a:xfrm>
              <a:prstGeom prst="rect">
                <a:avLst/>
              </a:prstGeom>
              <a:solidFill>
                <a:srgbClr val="491B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80"/>
              <p:cNvSpPr txBox="1"/>
              <p:nvPr/>
            </p:nvSpPr>
            <p:spPr>
              <a:xfrm>
                <a:off x="240578" y="340368"/>
                <a:ext cx="273825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 smtClean="0">
                    <a:latin typeface="楷体" pitchFamily="49" charset="-122"/>
                    <a:ea typeface="楷体" pitchFamily="49" charset="-122"/>
                  </a:rPr>
                  <a:t>七、融资保证金比例</a:t>
                </a:r>
                <a:endParaRPr lang="en-US" altLang="zh-CN" sz="2200" b="1" dirty="0" smtClean="0">
                  <a:latin typeface="楷体" pitchFamily="49" charset="-122"/>
                  <a:ea typeface="楷体" pitchFamily="49" charset="-122"/>
                </a:endParaRPr>
              </a:p>
            </p:txBody>
          </p:sp>
        </p:grpSp>
        <p:sp>
          <p:nvSpPr>
            <p:cNvPr id="22" name="文本框 80"/>
            <p:cNvSpPr txBox="1"/>
            <p:nvPr/>
          </p:nvSpPr>
          <p:spPr>
            <a:xfrm>
              <a:off x="5480460" y="553244"/>
              <a:ext cx="37000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rgbClr val="660066"/>
                  </a:solidFill>
                  <a:latin typeface="楷体" pitchFamily="49" charset="-122"/>
                  <a:ea typeface="楷体" pitchFamily="49" charset="-122"/>
                </a:rPr>
                <a:t>★融资融券业务投资者教育活动材料★</a:t>
              </a:r>
              <a:endParaRPr lang="en-US" altLang="zh-CN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539552" y="2588339"/>
            <a:ext cx="8280920" cy="95410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2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、新条文：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 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交易细则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第三十八条</a:t>
            </a: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“投资者融资买入证券时，融资保证金比例不得低于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100%</a:t>
            </a:r>
            <a:r>
              <a:rPr lang="zh-CN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。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”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9552" y="1467862"/>
            <a:ext cx="7920000" cy="10618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1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、原条文：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 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交易细则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第三十六条：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“投资者融资买入证券时，融资保证金比例不得低于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50%</a:t>
            </a:r>
            <a:r>
              <a:rPr lang="zh-CN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。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”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8170641" y="5410873"/>
            <a:ext cx="527848" cy="318602"/>
            <a:chOff x="9868845" y="-64101"/>
            <a:chExt cx="826630" cy="571159"/>
          </a:xfrm>
          <a:solidFill>
            <a:srgbClr val="491B6D"/>
          </a:solidFill>
        </p:grpSpPr>
        <p:sp>
          <p:nvSpPr>
            <p:cNvPr id="18" name="矩形 17"/>
            <p:cNvSpPr/>
            <p:nvPr/>
          </p:nvSpPr>
          <p:spPr>
            <a:xfrm>
              <a:off x="9868845" y="-64101"/>
              <a:ext cx="826630" cy="5492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/>
            </a:p>
          </p:txBody>
        </p:sp>
        <p:sp>
          <p:nvSpPr>
            <p:cNvPr id="19" name="文本框 3"/>
            <p:cNvSpPr txBox="1">
              <a:spLocks noChangeArrowheads="1"/>
            </p:cNvSpPr>
            <p:nvPr/>
          </p:nvSpPr>
          <p:spPr bwMode="auto">
            <a:xfrm>
              <a:off x="9989120" y="10481"/>
              <a:ext cx="586076" cy="4965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17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" name="组合 13"/>
          <p:cNvGrpSpPr/>
          <p:nvPr/>
        </p:nvGrpSpPr>
        <p:grpSpPr>
          <a:xfrm>
            <a:off x="0" y="340368"/>
            <a:ext cx="9180512" cy="586375"/>
            <a:chOff x="0" y="340368"/>
            <a:chExt cx="9180512" cy="586375"/>
          </a:xfrm>
        </p:grpSpPr>
        <p:grpSp>
          <p:nvGrpSpPr>
            <p:cNvPr id="4" name="组合 9"/>
            <p:cNvGrpSpPr/>
            <p:nvPr/>
          </p:nvGrpSpPr>
          <p:grpSpPr>
            <a:xfrm>
              <a:off x="0" y="340368"/>
              <a:ext cx="9144000" cy="586375"/>
              <a:chOff x="0" y="340368"/>
              <a:chExt cx="9144000" cy="586375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0" y="359522"/>
                <a:ext cx="9144000" cy="55376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0" y="355243"/>
                <a:ext cx="171450" cy="571500"/>
              </a:xfrm>
              <a:prstGeom prst="rect">
                <a:avLst/>
              </a:prstGeom>
              <a:solidFill>
                <a:srgbClr val="491B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80"/>
              <p:cNvSpPr txBox="1"/>
              <p:nvPr/>
            </p:nvSpPr>
            <p:spPr>
              <a:xfrm>
                <a:off x="240578" y="340368"/>
                <a:ext cx="2600392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 smtClean="0">
                    <a:latin typeface="楷体" pitchFamily="49" charset="-122"/>
                    <a:ea typeface="楷体" pitchFamily="49" charset="-122"/>
                  </a:rPr>
                  <a:t>八、其他修订</a:t>
                </a:r>
                <a:r>
                  <a:rPr lang="en-US" altLang="zh-CN" sz="2200" b="1" dirty="0" smtClean="0">
                    <a:latin typeface="楷体" pitchFamily="49" charset="-122"/>
                    <a:ea typeface="楷体" pitchFamily="49" charset="-122"/>
                  </a:rPr>
                  <a:t>(1/2)</a:t>
                </a:r>
              </a:p>
            </p:txBody>
          </p:sp>
        </p:grpSp>
        <p:sp>
          <p:nvSpPr>
            <p:cNvPr id="22" name="文本框 80"/>
            <p:cNvSpPr txBox="1"/>
            <p:nvPr/>
          </p:nvSpPr>
          <p:spPr>
            <a:xfrm>
              <a:off x="5480460" y="553244"/>
              <a:ext cx="37000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rgbClr val="660066"/>
                  </a:solidFill>
                  <a:latin typeface="楷体" pitchFamily="49" charset="-122"/>
                  <a:ea typeface="楷体" pitchFamily="49" charset="-122"/>
                </a:rPr>
                <a:t>★融资融券业务投资者教育活动材料★</a:t>
              </a:r>
              <a:endParaRPr lang="en-US" altLang="zh-CN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539552" y="1777380"/>
            <a:ext cx="7920000" cy="203132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管理办法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第六条、第三十六条新增如下内容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</a:t>
            </a: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1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、证监会建立健全融资融券业务的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逆周期调节机制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，对融资融券业务实施宏观审慎管理；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2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、证券交易所建立融资融券业务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风险控制指标浮动管理机制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，对融资融券业务实施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逆周期调节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。    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3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、证券公司在符合监管要求的前提下，根据市场情况、客户和自身风险承受能力，对融资融券业务保证金比例、标的证券范围、可冲抵保证金的证券种类和折算率、最低维持担保比例和业务集中度等进行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动态调整和差异化控制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。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</p:txBody>
      </p:sp>
      <p:sp>
        <p:nvSpPr>
          <p:cNvPr id="15" name="文本框 80"/>
          <p:cNvSpPr txBox="1"/>
          <p:nvPr/>
        </p:nvSpPr>
        <p:spPr>
          <a:xfrm>
            <a:off x="395536" y="1201316"/>
            <a:ext cx="34932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rPr>
              <a:t>（一）建立健全业务逆周期调节机制</a:t>
            </a:r>
            <a:endParaRPr lang="en-US" altLang="zh-CN" sz="1600" b="1" dirty="0" smtClean="0">
              <a:solidFill>
                <a:srgbClr val="660066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8170641" y="5410873"/>
            <a:ext cx="527848" cy="318602"/>
            <a:chOff x="9868845" y="-64101"/>
            <a:chExt cx="826630" cy="571159"/>
          </a:xfrm>
          <a:solidFill>
            <a:srgbClr val="491B6D"/>
          </a:solidFill>
        </p:grpSpPr>
        <p:sp>
          <p:nvSpPr>
            <p:cNvPr id="18" name="矩形 17"/>
            <p:cNvSpPr/>
            <p:nvPr/>
          </p:nvSpPr>
          <p:spPr>
            <a:xfrm>
              <a:off x="9868845" y="-64101"/>
              <a:ext cx="826630" cy="5492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/>
            </a:p>
          </p:txBody>
        </p:sp>
        <p:sp>
          <p:nvSpPr>
            <p:cNvPr id="19" name="文本框 3"/>
            <p:cNvSpPr txBox="1">
              <a:spLocks noChangeArrowheads="1"/>
            </p:cNvSpPr>
            <p:nvPr/>
          </p:nvSpPr>
          <p:spPr bwMode="auto">
            <a:xfrm>
              <a:off x="9989120" y="10481"/>
              <a:ext cx="586076" cy="4965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18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" name="组合 13"/>
          <p:cNvGrpSpPr/>
          <p:nvPr/>
        </p:nvGrpSpPr>
        <p:grpSpPr>
          <a:xfrm>
            <a:off x="0" y="340368"/>
            <a:ext cx="9180512" cy="586375"/>
            <a:chOff x="0" y="340368"/>
            <a:chExt cx="9180512" cy="586375"/>
          </a:xfrm>
        </p:grpSpPr>
        <p:grpSp>
          <p:nvGrpSpPr>
            <p:cNvPr id="4" name="组合 9"/>
            <p:cNvGrpSpPr/>
            <p:nvPr/>
          </p:nvGrpSpPr>
          <p:grpSpPr>
            <a:xfrm>
              <a:off x="0" y="340368"/>
              <a:ext cx="9144000" cy="586375"/>
              <a:chOff x="0" y="340368"/>
              <a:chExt cx="9144000" cy="586375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0" y="359522"/>
                <a:ext cx="9144000" cy="55376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0" y="355243"/>
                <a:ext cx="171450" cy="571500"/>
              </a:xfrm>
              <a:prstGeom prst="rect">
                <a:avLst/>
              </a:prstGeom>
              <a:solidFill>
                <a:srgbClr val="491B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80"/>
              <p:cNvSpPr txBox="1"/>
              <p:nvPr/>
            </p:nvSpPr>
            <p:spPr>
              <a:xfrm>
                <a:off x="240578" y="340368"/>
                <a:ext cx="2600392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 smtClean="0">
                    <a:latin typeface="楷体" pitchFamily="49" charset="-122"/>
                    <a:ea typeface="楷体" pitchFamily="49" charset="-122"/>
                  </a:rPr>
                  <a:t>八、其他修订</a:t>
                </a:r>
                <a:r>
                  <a:rPr lang="en-US" altLang="zh-CN" sz="2200" b="1" dirty="0" smtClean="0">
                    <a:latin typeface="楷体" pitchFamily="49" charset="-122"/>
                    <a:ea typeface="楷体" pitchFamily="49" charset="-122"/>
                  </a:rPr>
                  <a:t>(2/2)</a:t>
                </a:r>
              </a:p>
            </p:txBody>
          </p:sp>
        </p:grpSp>
        <p:sp>
          <p:nvSpPr>
            <p:cNvPr id="22" name="文本框 80"/>
            <p:cNvSpPr txBox="1"/>
            <p:nvPr/>
          </p:nvSpPr>
          <p:spPr>
            <a:xfrm>
              <a:off x="5480460" y="553244"/>
              <a:ext cx="37000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rgbClr val="660066"/>
                  </a:solidFill>
                  <a:latin typeface="楷体" pitchFamily="49" charset="-122"/>
                  <a:ea typeface="楷体" pitchFamily="49" charset="-122"/>
                </a:rPr>
                <a:t>★融资融券业务投资者教育活动材料★</a:t>
              </a:r>
              <a:endParaRPr lang="en-US" altLang="zh-CN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15" name="文本框 80"/>
          <p:cNvSpPr txBox="1"/>
          <p:nvPr/>
        </p:nvSpPr>
        <p:spPr>
          <a:xfrm>
            <a:off x="395536" y="1201316"/>
            <a:ext cx="26661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</a:rPr>
              <a:t>（二）加强投资者风险揭示</a:t>
            </a:r>
            <a:endParaRPr lang="en-US" altLang="zh-CN" sz="1600" b="1" dirty="0" smtClean="0">
              <a:solidFill>
                <a:srgbClr val="660066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9552" y="3022128"/>
            <a:ext cx="8280920" cy="192360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2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、新条文：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 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管理办法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第十五条： </a:t>
            </a:r>
            <a:endParaRPr lang="en-US" altLang="zh-CN" sz="1400" b="1" u="sng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“证券公司与客户签订融资融券合同前，应当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采用适当的方式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向客户讲解业务规则和合同内容，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明确告知客户权利、义务及风险，特别是关于违约处置的风险控制安排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，</a:t>
            </a:r>
            <a:r>
              <a:rPr lang="zh-CN" altLang="en-US" sz="1400" b="1" dirty="0" smtClean="0">
                <a:solidFill>
                  <a:srgbClr val="660066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并将融资融券交易风险揭示书交由客户书面确认。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”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 </a:t>
            </a:r>
          </a:p>
        </p:txBody>
      </p:sp>
      <p:sp>
        <p:nvSpPr>
          <p:cNvPr id="14" name="矩形 13"/>
          <p:cNvSpPr/>
          <p:nvPr/>
        </p:nvSpPr>
        <p:spPr>
          <a:xfrm>
            <a:off x="539552" y="1615361"/>
            <a:ext cx="7920000" cy="138499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1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、原条文：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 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《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管理办法</a:t>
            </a:r>
            <a:r>
              <a:rPr lang="en-US" altLang="zh-CN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》</a:t>
            </a:r>
            <a:r>
              <a:rPr lang="zh-CN" altLang="en-US" sz="1400" b="1" u="sng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第十四条：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    “</a:t>
            </a:r>
            <a:r>
              <a:rPr lang="zh-CN" altLang="zh-CN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证券公司与客户签订融资融券合同前，应当指定专人向客户讲解业务规则和合同内容，并将融资融券交易风险揭示书交由客户签字确认。</a:t>
            </a:r>
            <a:r>
              <a:rPr lang="zh-CN" altLang="en-US" sz="14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Arial" pitchFamily="34" charset="0"/>
              </a:rPr>
              <a:t>”</a:t>
            </a:r>
            <a:endParaRPr lang="en-US" altLang="zh-CN" sz="14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-26988" y="4"/>
            <a:ext cx="9170988" cy="5012973"/>
            <a:chOff x="-26988" y="1"/>
            <a:chExt cx="9170988" cy="6015567"/>
          </a:xfrm>
        </p:grpSpPr>
        <p:pic>
          <p:nvPicPr>
            <p:cNvPr id="32770" name="Picture 2" descr="C:\Users\Administrator.MICROSO-BQCPAHA\Desktop\背景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9144000" cy="6015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" name="组合 1"/>
            <p:cNvGrpSpPr>
              <a:grpSpLocks/>
            </p:cNvGrpSpPr>
            <p:nvPr/>
          </p:nvGrpSpPr>
          <p:grpSpPr bwMode="auto">
            <a:xfrm>
              <a:off x="-26988" y="2652185"/>
              <a:ext cx="9170988" cy="1545168"/>
              <a:chOff x="-27706" y="1988829"/>
              <a:chExt cx="9171706" cy="1158586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-27706" y="1988829"/>
                <a:ext cx="9171706" cy="1158586"/>
              </a:xfrm>
              <a:prstGeom prst="rect">
                <a:avLst/>
              </a:prstGeom>
              <a:solidFill>
                <a:srgbClr val="491B6D">
                  <a:alpha val="90588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777" name="矩形 8"/>
              <p:cNvSpPr>
                <a:spLocks noChangeArrowheads="1"/>
              </p:cNvSpPr>
              <p:nvPr/>
            </p:nvSpPr>
            <p:spPr bwMode="auto">
              <a:xfrm>
                <a:off x="1114987" y="2211805"/>
                <a:ext cx="7088842" cy="55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3400" b="1" dirty="0" smtClean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 谢谢聆听！</a:t>
                </a:r>
                <a:endParaRPr lang="en-US" altLang="zh-CN" sz="3400" b="1" dirty="0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</p:grpSp>
        <p:pic>
          <p:nvPicPr>
            <p:cNvPr id="10137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3926" y="5777443"/>
              <a:ext cx="1257300" cy="238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235722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3681</TotalTime>
  <Words>2540</Words>
  <Application>Microsoft Office PowerPoint</Application>
  <PresentationFormat>全屏显示(16:10)</PresentationFormat>
  <Paragraphs>165</Paragraphs>
  <Slides>20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</vt:vector>
  </TitlesOfParts>
  <Company>Lenovo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何波</dc:creator>
  <cp:lastModifiedBy>GDZQXQQ</cp:lastModifiedBy>
  <cp:revision>580</cp:revision>
  <dcterms:created xsi:type="dcterms:W3CDTF">2015-08-13T08:42:51Z</dcterms:created>
  <dcterms:modified xsi:type="dcterms:W3CDTF">2015-12-01T05:30:23Z</dcterms:modified>
</cp:coreProperties>
</file>